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Agrandir" charset="1" panose="00000500000000000000"/>
      <p:regular r:id="rId20"/>
    </p:embeddedFont>
    <p:embeddedFont>
      <p:font typeface="Poppins" charset="1" panose="00000500000000000000"/>
      <p:regular r:id="rId21"/>
    </p:embeddedFont>
    <p:embeddedFont>
      <p:font typeface="Poppins Italics" charset="1" panose="00000500000000000000"/>
      <p:regular r:id="rId22"/>
    </p:embeddedFont>
    <p:embeddedFont>
      <p:font typeface="Agrandir Bold" charset="1" panose="00000800000000000000"/>
      <p:regular r:id="rId23"/>
    </p:embeddedFont>
    <p:embeddedFont>
      <p:font typeface="Poppins Bold" charset="1" panose="000008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32.jpeg" Type="http://schemas.openxmlformats.org/officeDocument/2006/relationships/image"/><Relationship Id="rId8" Target="../media/VAG7x31pei0.mp4" Type="http://schemas.openxmlformats.org/officeDocument/2006/relationships/video"/><Relationship Id="rId9" Target="../media/VAG7x31pei0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11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11" Target="../media/image22.png" Type="http://schemas.openxmlformats.org/officeDocument/2006/relationships/image"/><Relationship Id="rId2" Target="../media/image2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11" Target="../media/image26.png" Type="http://schemas.openxmlformats.org/officeDocument/2006/relationships/image"/><Relationship Id="rId12" Target="../media/image27.png" Type="http://schemas.openxmlformats.org/officeDocument/2006/relationships/image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28.png" Type="http://schemas.openxmlformats.org/officeDocument/2006/relationships/image"/><Relationship Id="rId3" Target="../media/image29.jpe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3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05526" y="-2778182"/>
            <a:ext cx="6724625" cy="6602359"/>
          </a:xfrm>
          <a:custGeom>
            <a:avLst/>
            <a:gdLst/>
            <a:ahLst/>
            <a:cxnLst/>
            <a:rect r="r" b="b" t="t" l="l"/>
            <a:pathLst>
              <a:path h="6602359" w="6724625">
                <a:moveTo>
                  <a:pt x="0" y="0"/>
                </a:moveTo>
                <a:lnTo>
                  <a:pt x="6724626" y="0"/>
                </a:lnTo>
                <a:lnTo>
                  <a:pt x="6724626" y="6602359"/>
                </a:lnTo>
                <a:lnTo>
                  <a:pt x="0" y="66023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29445" y="2668866"/>
            <a:ext cx="3498239" cy="3434635"/>
          </a:xfrm>
          <a:custGeom>
            <a:avLst/>
            <a:gdLst/>
            <a:ahLst/>
            <a:cxnLst/>
            <a:rect r="r" b="b" t="t" l="l"/>
            <a:pathLst>
              <a:path h="3434635" w="3498239">
                <a:moveTo>
                  <a:pt x="0" y="0"/>
                </a:moveTo>
                <a:lnTo>
                  <a:pt x="3498239" y="0"/>
                </a:lnTo>
                <a:lnTo>
                  <a:pt x="3498239" y="3434635"/>
                </a:lnTo>
                <a:lnTo>
                  <a:pt x="0" y="34346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905394" y="4862635"/>
            <a:ext cx="6724625" cy="6602359"/>
          </a:xfrm>
          <a:custGeom>
            <a:avLst/>
            <a:gdLst/>
            <a:ahLst/>
            <a:cxnLst/>
            <a:rect r="r" b="b" t="t" l="l"/>
            <a:pathLst>
              <a:path h="6602359" w="6724625">
                <a:moveTo>
                  <a:pt x="0" y="0"/>
                </a:moveTo>
                <a:lnTo>
                  <a:pt x="6724625" y="0"/>
                </a:lnTo>
                <a:lnTo>
                  <a:pt x="6724625" y="6602360"/>
                </a:lnTo>
                <a:lnTo>
                  <a:pt x="0" y="66023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028700" y="8851056"/>
            <a:ext cx="16230600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3172894" y="2416351"/>
            <a:ext cx="587402" cy="587402"/>
            <a:chOff x="0" y="0"/>
            <a:chExt cx="783202" cy="783202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783202" cy="783202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5B0A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anchor="ctr" rtlCol="false" tIns="59735" lIns="59735" bIns="59735" rIns="59735"/>
              <a:lstStyle/>
              <a:p>
                <a:pPr algn="ctr">
                  <a:lnSpc>
                    <a:spcPts val="2239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203068" y="203068"/>
              <a:ext cx="377067" cy="377067"/>
            </a:xfrm>
            <a:custGeom>
              <a:avLst/>
              <a:gdLst/>
              <a:ahLst/>
              <a:cxnLst/>
              <a:rect r="r" b="b" t="t" l="l"/>
              <a:pathLst>
                <a:path h="377067" w="377067">
                  <a:moveTo>
                    <a:pt x="0" y="0"/>
                  </a:moveTo>
                  <a:lnTo>
                    <a:pt x="377066" y="0"/>
                  </a:lnTo>
                  <a:lnTo>
                    <a:pt x="377066" y="377066"/>
                  </a:lnTo>
                  <a:lnTo>
                    <a:pt x="0" y="3770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519240" y="1381183"/>
            <a:ext cx="7415349" cy="6782632"/>
            <a:chOff x="0" y="0"/>
            <a:chExt cx="7104040" cy="649788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1312" y="2719"/>
              <a:ext cx="7083696" cy="6494042"/>
            </a:xfrm>
            <a:custGeom>
              <a:avLst/>
              <a:gdLst/>
              <a:ahLst/>
              <a:cxnLst/>
              <a:rect r="r" b="b" t="t" l="l"/>
              <a:pathLst>
                <a:path h="6494042" w="7083696">
                  <a:moveTo>
                    <a:pt x="2352313" y="245541"/>
                  </a:moveTo>
                  <a:cubicBezTo>
                    <a:pt x="2658005" y="-194489"/>
                    <a:pt x="3937814" y="-29389"/>
                    <a:pt x="5223474" y="630998"/>
                  </a:cubicBezTo>
                  <a:cubicBezTo>
                    <a:pt x="6516448" y="1296074"/>
                    <a:pt x="7295928" y="2206797"/>
                    <a:pt x="7032760" y="2664119"/>
                  </a:cubicBezTo>
                  <a:cubicBezTo>
                    <a:pt x="6803125" y="3020830"/>
                    <a:pt x="5967958" y="2997310"/>
                    <a:pt x="4996765" y="2652359"/>
                  </a:cubicBezTo>
                  <a:cubicBezTo>
                    <a:pt x="5643252" y="4079202"/>
                    <a:pt x="5733935" y="5366235"/>
                    <a:pt x="5183983" y="5580524"/>
                  </a:cubicBezTo>
                  <a:cubicBezTo>
                    <a:pt x="5116702" y="5605349"/>
                    <a:pt x="5043570" y="5615802"/>
                    <a:pt x="4971900" y="5609269"/>
                  </a:cubicBezTo>
                  <a:cubicBezTo>
                    <a:pt x="4528721" y="5636708"/>
                    <a:pt x="3841280" y="5328343"/>
                    <a:pt x="3133363" y="4791317"/>
                  </a:cubicBezTo>
                  <a:cubicBezTo>
                    <a:pt x="3162616" y="5722946"/>
                    <a:pt x="2931518" y="6414155"/>
                    <a:pt x="2507353" y="6487326"/>
                  </a:cubicBezTo>
                  <a:cubicBezTo>
                    <a:pt x="2478100" y="6492553"/>
                    <a:pt x="2448848" y="6493860"/>
                    <a:pt x="2421057" y="6493860"/>
                  </a:cubicBezTo>
                  <a:cubicBezTo>
                    <a:pt x="2010056" y="6504057"/>
                    <a:pt x="1337242" y="6087497"/>
                    <a:pt x="766812" y="5435487"/>
                  </a:cubicBezTo>
                  <a:cubicBezTo>
                    <a:pt x="73521" y="4647587"/>
                    <a:pt x="-182762" y="3811342"/>
                    <a:pt x="134952" y="3570922"/>
                  </a:cubicBezTo>
                  <a:cubicBezTo>
                    <a:pt x="287066" y="3465084"/>
                    <a:pt x="534253" y="3492524"/>
                    <a:pt x="822392" y="3623187"/>
                  </a:cubicBezTo>
                  <a:cubicBezTo>
                    <a:pt x="695143" y="2730757"/>
                    <a:pt x="779976" y="1959844"/>
                    <a:pt x="1033013" y="1567854"/>
                  </a:cubicBezTo>
                  <a:cubicBezTo>
                    <a:pt x="1057877" y="1505135"/>
                    <a:pt x="1100294" y="1448950"/>
                    <a:pt x="1155874" y="1403218"/>
                  </a:cubicBezTo>
                  <a:cubicBezTo>
                    <a:pt x="1198291" y="1369246"/>
                    <a:pt x="1248021" y="1343113"/>
                    <a:pt x="1300676" y="1326127"/>
                  </a:cubicBezTo>
                  <a:cubicBezTo>
                    <a:pt x="1329928" y="1314367"/>
                    <a:pt x="1360644" y="1305220"/>
                    <a:pt x="1392822" y="1299994"/>
                  </a:cubicBezTo>
                  <a:cubicBezTo>
                    <a:pt x="1425000" y="1294767"/>
                    <a:pt x="1458641" y="1292154"/>
                    <a:pt x="1490819" y="1294767"/>
                  </a:cubicBezTo>
                  <a:cubicBezTo>
                    <a:pt x="1689738" y="1286928"/>
                    <a:pt x="1933999" y="1344419"/>
                    <a:pt x="2206050" y="1456790"/>
                  </a:cubicBezTo>
                  <a:cubicBezTo>
                    <a:pt x="2119754" y="902778"/>
                    <a:pt x="2163633" y="466362"/>
                    <a:pt x="2352313" y="245541"/>
                  </a:cubicBezTo>
                  <a:close/>
                </a:path>
              </a:pathLst>
            </a:custGeom>
            <a:blipFill>
              <a:blip r:embed="rId5"/>
              <a:stretch>
                <a:fillRect l="0" t="-26641" r="0" b="-67277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750914" y="3586285"/>
            <a:ext cx="9370090" cy="4827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6"/>
              </a:lnSpc>
            </a:pPr>
            <a:r>
              <a:rPr lang="en-US" sz="68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AI-Based Gym Recommendation System untuk Personalisasi Olahraga</a:t>
            </a:r>
          </a:p>
          <a:p>
            <a:pPr algn="l">
              <a:lnSpc>
                <a:spcPts val="7276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5446585" y="6819907"/>
            <a:ext cx="1525406" cy="1014678"/>
          </a:xfrm>
          <a:custGeom>
            <a:avLst/>
            <a:gdLst/>
            <a:ahLst/>
            <a:cxnLst/>
            <a:rect r="r" b="b" t="t" l="l"/>
            <a:pathLst>
              <a:path h="1014678" w="1525406">
                <a:moveTo>
                  <a:pt x="0" y="0"/>
                </a:moveTo>
                <a:lnTo>
                  <a:pt x="1525406" y="0"/>
                </a:lnTo>
                <a:lnTo>
                  <a:pt x="1525406" y="1014678"/>
                </a:lnTo>
                <a:lnTo>
                  <a:pt x="0" y="10146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29407" r="-178834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50914" y="7553821"/>
            <a:ext cx="547234" cy="561527"/>
          </a:xfrm>
          <a:custGeom>
            <a:avLst/>
            <a:gdLst/>
            <a:ahLst/>
            <a:cxnLst/>
            <a:rect r="r" b="b" t="t" l="l"/>
            <a:pathLst>
              <a:path h="561527" w="547234">
                <a:moveTo>
                  <a:pt x="0" y="0"/>
                </a:moveTo>
                <a:lnTo>
                  <a:pt x="547234" y="0"/>
                </a:lnTo>
                <a:lnTo>
                  <a:pt x="547234" y="561527"/>
                </a:lnTo>
                <a:lnTo>
                  <a:pt x="0" y="5615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1121004" y="2489766"/>
            <a:ext cx="784523" cy="784523"/>
          </a:xfrm>
          <a:custGeom>
            <a:avLst/>
            <a:gdLst/>
            <a:ahLst/>
            <a:cxnLst/>
            <a:rect r="r" b="b" t="t" l="l"/>
            <a:pathLst>
              <a:path h="784523" w="784523">
                <a:moveTo>
                  <a:pt x="0" y="0"/>
                </a:moveTo>
                <a:lnTo>
                  <a:pt x="784522" y="0"/>
                </a:lnTo>
                <a:lnTo>
                  <a:pt x="784522" y="784523"/>
                </a:lnTo>
                <a:lnTo>
                  <a:pt x="0" y="7845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1819231" y="2464306"/>
            <a:ext cx="938510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AOL AI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19231" y="3131414"/>
            <a:ext cx="8767629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i="true" spc="940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Perancangan Aplikasi FitAI: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782925"/>
            <a:ext cx="1050012" cy="368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416583" y="782925"/>
            <a:ext cx="1050012" cy="368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Insert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989161" y="782925"/>
            <a:ext cx="1416409" cy="368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 Us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929445" y="782925"/>
            <a:ext cx="1416409" cy="368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Log In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46015" y="4538314"/>
            <a:ext cx="5315777" cy="5544487"/>
          </a:xfrm>
          <a:custGeom>
            <a:avLst/>
            <a:gdLst/>
            <a:ahLst/>
            <a:cxnLst/>
            <a:rect r="r" b="b" t="t" l="l"/>
            <a:pathLst>
              <a:path h="5544487" w="5315777">
                <a:moveTo>
                  <a:pt x="0" y="0"/>
                </a:moveTo>
                <a:lnTo>
                  <a:pt x="5315777" y="0"/>
                </a:lnTo>
                <a:lnTo>
                  <a:pt x="5315777" y="5544488"/>
                </a:lnTo>
                <a:lnTo>
                  <a:pt x="0" y="55444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79260" y="7932983"/>
            <a:ext cx="1525406" cy="1014678"/>
          </a:xfrm>
          <a:custGeom>
            <a:avLst/>
            <a:gdLst/>
            <a:ahLst/>
            <a:cxnLst/>
            <a:rect r="r" b="b" t="t" l="l"/>
            <a:pathLst>
              <a:path h="1014678" w="1525406">
                <a:moveTo>
                  <a:pt x="0" y="0"/>
                </a:moveTo>
                <a:lnTo>
                  <a:pt x="1525406" y="0"/>
                </a:lnTo>
                <a:lnTo>
                  <a:pt x="1525406" y="1014678"/>
                </a:lnTo>
                <a:lnTo>
                  <a:pt x="0" y="10146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129407" r="-17883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89857" y="7611797"/>
            <a:ext cx="642371" cy="642371"/>
          </a:xfrm>
          <a:custGeom>
            <a:avLst/>
            <a:gdLst/>
            <a:ahLst/>
            <a:cxnLst/>
            <a:rect r="r" b="b" t="t" l="l"/>
            <a:pathLst>
              <a:path h="642371" w="642371">
                <a:moveTo>
                  <a:pt x="0" y="0"/>
                </a:moveTo>
                <a:lnTo>
                  <a:pt x="642371" y="0"/>
                </a:lnTo>
                <a:lnTo>
                  <a:pt x="642371" y="642371"/>
                </a:lnTo>
                <a:lnTo>
                  <a:pt x="0" y="6423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>
                  <p14:trim st="0.0000" end="0.0010"/>
                </p14:media>
              </p:ext>
            </p:extLst>
          </p:nvPr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656017" y="1876836"/>
            <a:ext cx="14975966" cy="707082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300072" y="456565"/>
            <a:ext cx="6580374" cy="1087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Demo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46015" y="4538314"/>
            <a:ext cx="5315777" cy="5544487"/>
          </a:xfrm>
          <a:custGeom>
            <a:avLst/>
            <a:gdLst/>
            <a:ahLst/>
            <a:cxnLst/>
            <a:rect r="r" b="b" t="t" l="l"/>
            <a:pathLst>
              <a:path h="5544487" w="5315777">
                <a:moveTo>
                  <a:pt x="0" y="0"/>
                </a:moveTo>
                <a:lnTo>
                  <a:pt x="5315777" y="0"/>
                </a:lnTo>
                <a:lnTo>
                  <a:pt x="5315777" y="5544488"/>
                </a:lnTo>
                <a:lnTo>
                  <a:pt x="0" y="55444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609591">
            <a:off x="-86623" y="-2800306"/>
            <a:ext cx="5810600" cy="6060600"/>
          </a:xfrm>
          <a:custGeom>
            <a:avLst/>
            <a:gdLst/>
            <a:ahLst/>
            <a:cxnLst/>
            <a:rect r="r" b="b" t="t" l="l"/>
            <a:pathLst>
              <a:path h="6060600" w="5810600">
                <a:moveTo>
                  <a:pt x="0" y="0"/>
                </a:moveTo>
                <a:lnTo>
                  <a:pt x="5810600" y="0"/>
                </a:lnTo>
                <a:lnTo>
                  <a:pt x="5810600" y="6060600"/>
                </a:lnTo>
                <a:lnTo>
                  <a:pt x="0" y="6060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052853" y="1636222"/>
            <a:ext cx="644881" cy="64488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B0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32732" lIns="32732" bIns="32732" rIns="32732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220057" y="1803427"/>
            <a:ext cx="310473" cy="310473"/>
          </a:xfrm>
          <a:custGeom>
            <a:avLst/>
            <a:gdLst/>
            <a:ahLst/>
            <a:cxnLst/>
            <a:rect r="r" b="b" t="t" l="l"/>
            <a:pathLst>
              <a:path h="310473" w="310473">
                <a:moveTo>
                  <a:pt x="0" y="0"/>
                </a:moveTo>
                <a:lnTo>
                  <a:pt x="310473" y="0"/>
                </a:lnTo>
                <a:lnTo>
                  <a:pt x="310473" y="310473"/>
                </a:lnTo>
                <a:lnTo>
                  <a:pt x="0" y="3104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4479260" y="7932983"/>
            <a:ext cx="1525406" cy="1014678"/>
          </a:xfrm>
          <a:custGeom>
            <a:avLst/>
            <a:gdLst/>
            <a:ahLst/>
            <a:cxnLst/>
            <a:rect r="r" b="b" t="t" l="l"/>
            <a:pathLst>
              <a:path h="1014678" w="1525406">
                <a:moveTo>
                  <a:pt x="0" y="0"/>
                </a:moveTo>
                <a:lnTo>
                  <a:pt x="1525406" y="0"/>
                </a:lnTo>
                <a:lnTo>
                  <a:pt x="1525406" y="1014678"/>
                </a:lnTo>
                <a:lnTo>
                  <a:pt x="0" y="1014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129407" r="-178834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89857" y="7611797"/>
            <a:ext cx="642371" cy="642371"/>
          </a:xfrm>
          <a:custGeom>
            <a:avLst/>
            <a:gdLst/>
            <a:ahLst/>
            <a:cxnLst/>
            <a:rect r="r" b="b" t="t" l="l"/>
            <a:pathLst>
              <a:path h="642371" w="642371">
                <a:moveTo>
                  <a:pt x="0" y="0"/>
                </a:moveTo>
                <a:lnTo>
                  <a:pt x="642371" y="0"/>
                </a:lnTo>
                <a:lnTo>
                  <a:pt x="642371" y="642371"/>
                </a:lnTo>
                <a:lnTo>
                  <a:pt x="0" y="6423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3082766" y="2851812"/>
            <a:ext cx="5416352" cy="2291688"/>
            <a:chOff x="0" y="0"/>
            <a:chExt cx="7221803" cy="3055584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7221803" cy="3055584"/>
              <a:chOff x="0" y="0"/>
              <a:chExt cx="1258485" cy="532472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258485" cy="532472"/>
              </a:xfrm>
              <a:custGeom>
                <a:avLst/>
                <a:gdLst/>
                <a:ahLst/>
                <a:cxnLst/>
                <a:rect r="r" b="b" t="t" l="l"/>
                <a:pathLst>
                  <a:path h="532472" w="1258485">
                    <a:moveTo>
                      <a:pt x="1258485" y="42881"/>
                    </a:moveTo>
                    <a:lnTo>
                      <a:pt x="1258485" y="489591"/>
                    </a:lnTo>
                    <a:cubicBezTo>
                      <a:pt x="1258485" y="500964"/>
                      <a:pt x="1253967" y="511871"/>
                      <a:pt x="1245925" y="519912"/>
                    </a:cubicBezTo>
                    <a:cubicBezTo>
                      <a:pt x="1237884" y="527954"/>
                      <a:pt x="1226977" y="532472"/>
                      <a:pt x="1215604" y="532472"/>
                    </a:cubicBezTo>
                    <a:lnTo>
                      <a:pt x="42881" y="532472"/>
                    </a:lnTo>
                    <a:cubicBezTo>
                      <a:pt x="31508" y="532472"/>
                      <a:pt x="20601" y="527954"/>
                      <a:pt x="12560" y="519912"/>
                    </a:cubicBezTo>
                    <a:cubicBezTo>
                      <a:pt x="4518" y="511871"/>
                      <a:pt x="0" y="500964"/>
                      <a:pt x="0" y="489591"/>
                    </a:cubicBezTo>
                    <a:lnTo>
                      <a:pt x="0" y="42881"/>
                    </a:lnTo>
                    <a:cubicBezTo>
                      <a:pt x="0" y="31508"/>
                      <a:pt x="4518" y="20601"/>
                      <a:pt x="12560" y="12560"/>
                    </a:cubicBezTo>
                    <a:cubicBezTo>
                      <a:pt x="20601" y="4518"/>
                      <a:pt x="31508" y="0"/>
                      <a:pt x="42881" y="0"/>
                    </a:cubicBezTo>
                    <a:lnTo>
                      <a:pt x="1215604" y="0"/>
                    </a:lnTo>
                    <a:cubicBezTo>
                      <a:pt x="1226977" y="0"/>
                      <a:pt x="1237884" y="4518"/>
                      <a:pt x="1245925" y="12560"/>
                    </a:cubicBezTo>
                    <a:cubicBezTo>
                      <a:pt x="1253967" y="20601"/>
                      <a:pt x="1258485" y="31508"/>
                      <a:pt x="1258485" y="428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10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66675"/>
                <a:ext cx="1258485" cy="5991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638725" y="790134"/>
              <a:ext cx="5944353" cy="14086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Mod</a:t>
              </a: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el menggunakan algoritma K-Nearest Neighbors (KNN) yang sederhana dan efektif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333223" y="1424628"/>
            <a:ext cx="6580374" cy="1087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Evaluasi</a:t>
            </a:r>
            <a:r>
              <a:rPr lang="en-US" sz="6800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 Model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3082766" y="5641295"/>
            <a:ext cx="5416352" cy="2291688"/>
            <a:chOff x="0" y="0"/>
            <a:chExt cx="7221803" cy="3055584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7221803" cy="3055584"/>
              <a:chOff x="0" y="0"/>
              <a:chExt cx="1258485" cy="532472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258485" cy="532472"/>
              </a:xfrm>
              <a:custGeom>
                <a:avLst/>
                <a:gdLst/>
                <a:ahLst/>
                <a:cxnLst/>
                <a:rect r="r" b="b" t="t" l="l"/>
                <a:pathLst>
                  <a:path h="532472" w="1258485">
                    <a:moveTo>
                      <a:pt x="1258485" y="42881"/>
                    </a:moveTo>
                    <a:lnTo>
                      <a:pt x="1258485" y="489591"/>
                    </a:lnTo>
                    <a:cubicBezTo>
                      <a:pt x="1258485" y="500964"/>
                      <a:pt x="1253967" y="511871"/>
                      <a:pt x="1245925" y="519912"/>
                    </a:cubicBezTo>
                    <a:cubicBezTo>
                      <a:pt x="1237884" y="527954"/>
                      <a:pt x="1226977" y="532472"/>
                      <a:pt x="1215604" y="532472"/>
                    </a:cubicBezTo>
                    <a:lnTo>
                      <a:pt x="42881" y="532472"/>
                    </a:lnTo>
                    <a:cubicBezTo>
                      <a:pt x="31508" y="532472"/>
                      <a:pt x="20601" y="527954"/>
                      <a:pt x="12560" y="519912"/>
                    </a:cubicBezTo>
                    <a:cubicBezTo>
                      <a:pt x="4518" y="511871"/>
                      <a:pt x="0" y="500964"/>
                      <a:pt x="0" y="489591"/>
                    </a:cubicBezTo>
                    <a:lnTo>
                      <a:pt x="0" y="42881"/>
                    </a:lnTo>
                    <a:cubicBezTo>
                      <a:pt x="0" y="31508"/>
                      <a:pt x="4518" y="20601"/>
                      <a:pt x="12560" y="12560"/>
                    </a:cubicBezTo>
                    <a:cubicBezTo>
                      <a:pt x="20601" y="4518"/>
                      <a:pt x="31508" y="0"/>
                      <a:pt x="42881" y="0"/>
                    </a:cubicBezTo>
                    <a:lnTo>
                      <a:pt x="1215604" y="0"/>
                    </a:lnTo>
                    <a:cubicBezTo>
                      <a:pt x="1226977" y="0"/>
                      <a:pt x="1237884" y="4518"/>
                      <a:pt x="1245925" y="12560"/>
                    </a:cubicBezTo>
                    <a:cubicBezTo>
                      <a:pt x="1253967" y="20601"/>
                      <a:pt x="1258485" y="31508"/>
                      <a:pt x="1258485" y="428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10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66675"/>
                <a:ext cx="1258485" cy="5991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638725" y="790134"/>
              <a:ext cx="5944353" cy="14086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Model</a:t>
              </a: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bekerja optimal untuk data dengan karakteristik yang mirip dataset latih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282641" y="5641295"/>
            <a:ext cx="6722025" cy="2291688"/>
            <a:chOff x="0" y="0"/>
            <a:chExt cx="1561857" cy="53247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561857" cy="532472"/>
            </a:xfrm>
            <a:custGeom>
              <a:avLst/>
              <a:gdLst/>
              <a:ahLst/>
              <a:cxnLst/>
              <a:rect r="r" b="b" t="t" l="l"/>
              <a:pathLst>
                <a:path h="532472" w="1561857">
                  <a:moveTo>
                    <a:pt x="1561857" y="34552"/>
                  </a:moveTo>
                  <a:lnTo>
                    <a:pt x="1561857" y="497920"/>
                  </a:lnTo>
                  <a:cubicBezTo>
                    <a:pt x="1561857" y="507084"/>
                    <a:pt x="1558217" y="515872"/>
                    <a:pt x="1551737" y="522352"/>
                  </a:cubicBezTo>
                  <a:cubicBezTo>
                    <a:pt x="1545257" y="528832"/>
                    <a:pt x="1536469" y="532472"/>
                    <a:pt x="1527305" y="532472"/>
                  </a:cubicBezTo>
                  <a:lnTo>
                    <a:pt x="34552" y="532472"/>
                  </a:lnTo>
                  <a:cubicBezTo>
                    <a:pt x="25388" y="532472"/>
                    <a:pt x="16600" y="528832"/>
                    <a:pt x="10120" y="522352"/>
                  </a:cubicBezTo>
                  <a:cubicBezTo>
                    <a:pt x="3640" y="515872"/>
                    <a:pt x="0" y="507084"/>
                    <a:pt x="0" y="497920"/>
                  </a:cubicBezTo>
                  <a:lnTo>
                    <a:pt x="0" y="34552"/>
                  </a:lnTo>
                  <a:cubicBezTo>
                    <a:pt x="0" y="25388"/>
                    <a:pt x="3640" y="16600"/>
                    <a:pt x="10120" y="10120"/>
                  </a:cubicBezTo>
                  <a:cubicBezTo>
                    <a:pt x="16600" y="3640"/>
                    <a:pt x="25388" y="0"/>
                    <a:pt x="34552" y="0"/>
                  </a:cubicBezTo>
                  <a:lnTo>
                    <a:pt x="1527305" y="0"/>
                  </a:lnTo>
                  <a:cubicBezTo>
                    <a:pt x="1536469" y="0"/>
                    <a:pt x="1545257" y="3640"/>
                    <a:pt x="1551737" y="10120"/>
                  </a:cubicBezTo>
                  <a:cubicBezTo>
                    <a:pt x="1558217" y="16600"/>
                    <a:pt x="1561857" y="25388"/>
                    <a:pt x="1561857" y="34552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66675"/>
              <a:ext cx="1561857" cy="599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0020996" y="6217226"/>
            <a:ext cx="4458264" cy="107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Waktu prediksi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cepat karena tidak memerlukan proses training ulang saat inferensi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9144000" y="2851812"/>
            <a:ext cx="6860666" cy="2291688"/>
            <a:chOff x="0" y="0"/>
            <a:chExt cx="1594070" cy="53247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594070" cy="532472"/>
            </a:xfrm>
            <a:custGeom>
              <a:avLst/>
              <a:gdLst/>
              <a:ahLst/>
              <a:cxnLst/>
              <a:rect r="r" b="b" t="t" l="l"/>
              <a:pathLst>
                <a:path h="532472" w="1594070">
                  <a:moveTo>
                    <a:pt x="1594070" y="33854"/>
                  </a:moveTo>
                  <a:lnTo>
                    <a:pt x="1594070" y="498618"/>
                  </a:lnTo>
                  <a:cubicBezTo>
                    <a:pt x="1594070" y="517315"/>
                    <a:pt x="1578913" y="532472"/>
                    <a:pt x="1560216" y="532472"/>
                  </a:cubicBezTo>
                  <a:lnTo>
                    <a:pt x="33854" y="532472"/>
                  </a:lnTo>
                  <a:cubicBezTo>
                    <a:pt x="15157" y="532472"/>
                    <a:pt x="0" y="517315"/>
                    <a:pt x="0" y="498618"/>
                  </a:cubicBezTo>
                  <a:lnTo>
                    <a:pt x="0" y="33854"/>
                  </a:lnTo>
                  <a:cubicBezTo>
                    <a:pt x="0" y="15157"/>
                    <a:pt x="15157" y="0"/>
                    <a:pt x="33854" y="0"/>
                  </a:cubicBezTo>
                  <a:lnTo>
                    <a:pt x="1560216" y="0"/>
                  </a:lnTo>
                  <a:cubicBezTo>
                    <a:pt x="1569195" y="0"/>
                    <a:pt x="1577806" y="3567"/>
                    <a:pt x="1584154" y="9915"/>
                  </a:cubicBezTo>
                  <a:cubicBezTo>
                    <a:pt x="1590503" y="16264"/>
                    <a:pt x="1594070" y="24875"/>
                    <a:pt x="1594070" y="33854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66675"/>
              <a:ext cx="1594070" cy="599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9623044" y="3139356"/>
            <a:ext cx="5335260" cy="1628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1"/>
              </a:lnSpc>
            </a:pPr>
            <a:r>
              <a:rPr lang="en-US" sz="187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Akurasi</a:t>
            </a:r>
            <a:r>
              <a:rPr lang="en-US" sz="187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model berada pada tingkat </a:t>
            </a:r>
            <a:r>
              <a:rPr lang="en-US" sz="1872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23%</a:t>
            </a:r>
            <a:r>
              <a:rPr lang="en-US" sz="187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yang dimana akurasi yang ideal di angka 70-80%. Tingkat akurasi yang jelek ini dikarenakan perlunya pengmbilan dataset yang lebih dalam dan relevan.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46015" y="4538314"/>
            <a:ext cx="5315777" cy="5544487"/>
          </a:xfrm>
          <a:custGeom>
            <a:avLst/>
            <a:gdLst/>
            <a:ahLst/>
            <a:cxnLst/>
            <a:rect r="r" b="b" t="t" l="l"/>
            <a:pathLst>
              <a:path h="5544487" w="5315777">
                <a:moveTo>
                  <a:pt x="0" y="0"/>
                </a:moveTo>
                <a:lnTo>
                  <a:pt x="5315777" y="0"/>
                </a:lnTo>
                <a:lnTo>
                  <a:pt x="5315777" y="5544488"/>
                </a:lnTo>
                <a:lnTo>
                  <a:pt x="0" y="55444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609591">
            <a:off x="-86623" y="-2800306"/>
            <a:ext cx="5810600" cy="6060600"/>
          </a:xfrm>
          <a:custGeom>
            <a:avLst/>
            <a:gdLst/>
            <a:ahLst/>
            <a:cxnLst/>
            <a:rect r="r" b="b" t="t" l="l"/>
            <a:pathLst>
              <a:path h="6060600" w="5810600">
                <a:moveTo>
                  <a:pt x="0" y="0"/>
                </a:moveTo>
                <a:lnTo>
                  <a:pt x="5810600" y="0"/>
                </a:lnTo>
                <a:lnTo>
                  <a:pt x="5810600" y="6060600"/>
                </a:lnTo>
                <a:lnTo>
                  <a:pt x="0" y="6060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605247" y="1481778"/>
            <a:ext cx="644881" cy="644881"/>
            <a:chOff x="0" y="0"/>
            <a:chExt cx="859842" cy="859842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859842" cy="859842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5B0A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anchor="ctr" rtlCol="false" tIns="32732" lIns="32732" bIns="32732" rIns="32732"/>
              <a:lstStyle/>
              <a:p>
                <a:pPr algn="ctr">
                  <a:lnSpc>
                    <a:spcPts val="2239"/>
                  </a:lnSpc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222939" y="222939"/>
              <a:ext cx="413964" cy="413964"/>
            </a:xfrm>
            <a:custGeom>
              <a:avLst/>
              <a:gdLst/>
              <a:ahLst/>
              <a:cxnLst/>
              <a:rect r="r" b="b" t="t" l="l"/>
              <a:pathLst>
                <a:path h="413964" w="413964">
                  <a:moveTo>
                    <a:pt x="0" y="0"/>
                  </a:moveTo>
                  <a:lnTo>
                    <a:pt x="413964" y="0"/>
                  </a:lnTo>
                  <a:lnTo>
                    <a:pt x="413964" y="413964"/>
                  </a:lnTo>
                  <a:lnTo>
                    <a:pt x="0" y="413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9" id="9"/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4479260" y="7932983"/>
            <a:ext cx="1525406" cy="1014678"/>
          </a:xfrm>
          <a:custGeom>
            <a:avLst/>
            <a:gdLst/>
            <a:ahLst/>
            <a:cxnLst/>
            <a:rect r="r" b="b" t="t" l="l"/>
            <a:pathLst>
              <a:path h="1014678" w="1525406">
                <a:moveTo>
                  <a:pt x="0" y="0"/>
                </a:moveTo>
                <a:lnTo>
                  <a:pt x="1525406" y="0"/>
                </a:lnTo>
                <a:lnTo>
                  <a:pt x="1525406" y="1014678"/>
                </a:lnTo>
                <a:lnTo>
                  <a:pt x="0" y="1014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129407" r="-178834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89857" y="7611797"/>
            <a:ext cx="642371" cy="642371"/>
          </a:xfrm>
          <a:custGeom>
            <a:avLst/>
            <a:gdLst/>
            <a:ahLst/>
            <a:cxnLst/>
            <a:rect r="r" b="b" t="t" l="l"/>
            <a:pathLst>
              <a:path h="642371" w="642371">
                <a:moveTo>
                  <a:pt x="0" y="0"/>
                </a:moveTo>
                <a:lnTo>
                  <a:pt x="642371" y="0"/>
                </a:lnTo>
                <a:lnTo>
                  <a:pt x="642371" y="642371"/>
                </a:lnTo>
                <a:lnTo>
                  <a:pt x="0" y="6423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2" id="12"/>
          <p:cNvGrpSpPr/>
          <p:nvPr/>
        </p:nvGrpSpPr>
        <p:grpSpPr>
          <a:xfrm rot="0">
            <a:off x="3082766" y="2851812"/>
            <a:ext cx="5416352" cy="1586838"/>
            <a:chOff x="0" y="0"/>
            <a:chExt cx="7221803" cy="2115784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7221803" cy="2115784"/>
              <a:chOff x="0" y="0"/>
              <a:chExt cx="1258485" cy="368701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258485" cy="368701"/>
              </a:xfrm>
              <a:custGeom>
                <a:avLst/>
                <a:gdLst/>
                <a:ahLst/>
                <a:cxnLst/>
                <a:rect r="r" b="b" t="t" l="l"/>
                <a:pathLst>
                  <a:path h="368701" w="1258485">
                    <a:moveTo>
                      <a:pt x="1258485" y="42881"/>
                    </a:moveTo>
                    <a:lnTo>
                      <a:pt x="1258485" y="325820"/>
                    </a:lnTo>
                    <a:cubicBezTo>
                      <a:pt x="1258485" y="337192"/>
                      <a:pt x="1253967" y="348099"/>
                      <a:pt x="1245925" y="356141"/>
                    </a:cubicBezTo>
                    <a:cubicBezTo>
                      <a:pt x="1237884" y="364183"/>
                      <a:pt x="1226977" y="368701"/>
                      <a:pt x="1215604" y="368701"/>
                    </a:cubicBezTo>
                    <a:lnTo>
                      <a:pt x="42881" y="368701"/>
                    </a:lnTo>
                    <a:cubicBezTo>
                      <a:pt x="31508" y="368701"/>
                      <a:pt x="20601" y="364183"/>
                      <a:pt x="12560" y="356141"/>
                    </a:cubicBezTo>
                    <a:cubicBezTo>
                      <a:pt x="4518" y="348099"/>
                      <a:pt x="0" y="337192"/>
                      <a:pt x="0" y="325820"/>
                    </a:cubicBezTo>
                    <a:lnTo>
                      <a:pt x="0" y="42881"/>
                    </a:lnTo>
                    <a:cubicBezTo>
                      <a:pt x="0" y="31508"/>
                      <a:pt x="4518" y="20601"/>
                      <a:pt x="12560" y="12560"/>
                    </a:cubicBezTo>
                    <a:cubicBezTo>
                      <a:pt x="20601" y="4518"/>
                      <a:pt x="31508" y="0"/>
                      <a:pt x="42881" y="0"/>
                    </a:cubicBezTo>
                    <a:lnTo>
                      <a:pt x="1215604" y="0"/>
                    </a:lnTo>
                    <a:cubicBezTo>
                      <a:pt x="1226977" y="0"/>
                      <a:pt x="1237884" y="4518"/>
                      <a:pt x="1245925" y="12560"/>
                    </a:cubicBezTo>
                    <a:cubicBezTo>
                      <a:pt x="1253967" y="20601"/>
                      <a:pt x="1258485" y="31508"/>
                      <a:pt x="1258485" y="428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10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66675"/>
                <a:ext cx="1258485" cy="4353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638725" y="790134"/>
              <a:ext cx="5944353" cy="4688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</a:t>
              </a: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ataset dari Kaggle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474572" y="1443678"/>
            <a:ext cx="10502060" cy="76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Keterbatasan Sist</a:t>
            </a:r>
            <a:r>
              <a:rPr lang="en-US" sz="4800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em &amp; Alasanya 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541952" y="2851812"/>
            <a:ext cx="5416352" cy="1939263"/>
            <a:chOff x="0" y="0"/>
            <a:chExt cx="7221803" cy="2585684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7221803" cy="2585684"/>
              <a:chOff x="0" y="0"/>
              <a:chExt cx="1258485" cy="450586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258485" cy="450586"/>
              </a:xfrm>
              <a:custGeom>
                <a:avLst/>
                <a:gdLst/>
                <a:ahLst/>
                <a:cxnLst/>
                <a:rect r="r" b="b" t="t" l="l"/>
                <a:pathLst>
                  <a:path h="450586" w="1258485">
                    <a:moveTo>
                      <a:pt x="1258485" y="42881"/>
                    </a:moveTo>
                    <a:lnTo>
                      <a:pt x="1258485" y="407705"/>
                    </a:lnTo>
                    <a:cubicBezTo>
                      <a:pt x="1258485" y="419078"/>
                      <a:pt x="1253967" y="429985"/>
                      <a:pt x="1245925" y="438027"/>
                    </a:cubicBezTo>
                    <a:cubicBezTo>
                      <a:pt x="1237884" y="446068"/>
                      <a:pt x="1226977" y="450586"/>
                      <a:pt x="1215604" y="450586"/>
                    </a:cubicBezTo>
                    <a:lnTo>
                      <a:pt x="42881" y="450586"/>
                    </a:lnTo>
                    <a:cubicBezTo>
                      <a:pt x="31508" y="450586"/>
                      <a:pt x="20601" y="446068"/>
                      <a:pt x="12560" y="438027"/>
                    </a:cubicBezTo>
                    <a:cubicBezTo>
                      <a:pt x="4518" y="429985"/>
                      <a:pt x="0" y="419078"/>
                      <a:pt x="0" y="407705"/>
                    </a:cubicBezTo>
                    <a:lnTo>
                      <a:pt x="0" y="42881"/>
                    </a:lnTo>
                    <a:cubicBezTo>
                      <a:pt x="0" y="31508"/>
                      <a:pt x="4518" y="20601"/>
                      <a:pt x="12560" y="12560"/>
                    </a:cubicBezTo>
                    <a:cubicBezTo>
                      <a:pt x="20601" y="4518"/>
                      <a:pt x="31508" y="0"/>
                      <a:pt x="42881" y="0"/>
                    </a:cubicBezTo>
                    <a:lnTo>
                      <a:pt x="1215604" y="0"/>
                    </a:lnTo>
                    <a:cubicBezTo>
                      <a:pt x="1226977" y="0"/>
                      <a:pt x="1237884" y="4518"/>
                      <a:pt x="1245925" y="12560"/>
                    </a:cubicBezTo>
                    <a:cubicBezTo>
                      <a:pt x="1253967" y="20601"/>
                      <a:pt x="1258485" y="31508"/>
                      <a:pt x="1258485" y="428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10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66675"/>
                <a:ext cx="1258485" cy="5172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638725" y="790134"/>
              <a:ext cx="5944353" cy="9387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B</a:t>
              </a: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elum menggunakan data real-time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082766" y="5641295"/>
            <a:ext cx="5416352" cy="1939263"/>
            <a:chOff x="0" y="0"/>
            <a:chExt cx="7221803" cy="2585684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7221803" cy="2585684"/>
              <a:chOff x="0" y="0"/>
              <a:chExt cx="1258485" cy="450586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258485" cy="450586"/>
              </a:xfrm>
              <a:custGeom>
                <a:avLst/>
                <a:gdLst/>
                <a:ahLst/>
                <a:cxnLst/>
                <a:rect r="r" b="b" t="t" l="l"/>
                <a:pathLst>
                  <a:path h="450586" w="1258485">
                    <a:moveTo>
                      <a:pt x="1258485" y="42881"/>
                    </a:moveTo>
                    <a:lnTo>
                      <a:pt x="1258485" y="407705"/>
                    </a:lnTo>
                    <a:cubicBezTo>
                      <a:pt x="1258485" y="419078"/>
                      <a:pt x="1253967" y="429985"/>
                      <a:pt x="1245925" y="438027"/>
                    </a:cubicBezTo>
                    <a:cubicBezTo>
                      <a:pt x="1237884" y="446068"/>
                      <a:pt x="1226977" y="450586"/>
                      <a:pt x="1215604" y="450586"/>
                    </a:cubicBezTo>
                    <a:lnTo>
                      <a:pt x="42881" y="450586"/>
                    </a:lnTo>
                    <a:cubicBezTo>
                      <a:pt x="31508" y="450586"/>
                      <a:pt x="20601" y="446068"/>
                      <a:pt x="12560" y="438027"/>
                    </a:cubicBezTo>
                    <a:cubicBezTo>
                      <a:pt x="4518" y="429985"/>
                      <a:pt x="0" y="419078"/>
                      <a:pt x="0" y="407705"/>
                    </a:cubicBezTo>
                    <a:lnTo>
                      <a:pt x="0" y="42881"/>
                    </a:lnTo>
                    <a:cubicBezTo>
                      <a:pt x="0" y="31508"/>
                      <a:pt x="4518" y="20601"/>
                      <a:pt x="12560" y="12560"/>
                    </a:cubicBezTo>
                    <a:cubicBezTo>
                      <a:pt x="20601" y="4518"/>
                      <a:pt x="31508" y="0"/>
                      <a:pt x="42881" y="0"/>
                    </a:cubicBezTo>
                    <a:lnTo>
                      <a:pt x="1215604" y="0"/>
                    </a:lnTo>
                    <a:cubicBezTo>
                      <a:pt x="1226977" y="0"/>
                      <a:pt x="1237884" y="4518"/>
                      <a:pt x="1245925" y="12560"/>
                    </a:cubicBezTo>
                    <a:cubicBezTo>
                      <a:pt x="1253967" y="20601"/>
                      <a:pt x="1258485" y="31508"/>
                      <a:pt x="1258485" y="428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10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66675"/>
                <a:ext cx="1258485" cy="5172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638725" y="790134"/>
              <a:ext cx="5944353" cy="9387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AI</a:t>
              </a: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hanya menentukan jenis workout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541952" y="5641295"/>
            <a:ext cx="5416352" cy="2291688"/>
            <a:chOff x="0" y="0"/>
            <a:chExt cx="7221803" cy="3055584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7221803" cy="3055584"/>
              <a:chOff x="0" y="0"/>
              <a:chExt cx="1258485" cy="532472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258485" cy="532472"/>
              </a:xfrm>
              <a:custGeom>
                <a:avLst/>
                <a:gdLst/>
                <a:ahLst/>
                <a:cxnLst/>
                <a:rect r="r" b="b" t="t" l="l"/>
                <a:pathLst>
                  <a:path h="532472" w="1258485">
                    <a:moveTo>
                      <a:pt x="1258485" y="42881"/>
                    </a:moveTo>
                    <a:lnTo>
                      <a:pt x="1258485" y="489591"/>
                    </a:lnTo>
                    <a:cubicBezTo>
                      <a:pt x="1258485" y="500964"/>
                      <a:pt x="1253967" y="511871"/>
                      <a:pt x="1245925" y="519912"/>
                    </a:cubicBezTo>
                    <a:cubicBezTo>
                      <a:pt x="1237884" y="527954"/>
                      <a:pt x="1226977" y="532472"/>
                      <a:pt x="1215604" y="532472"/>
                    </a:cubicBezTo>
                    <a:lnTo>
                      <a:pt x="42881" y="532472"/>
                    </a:lnTo>
                    <a:cubicBezTo>
                      <a:pt x="31508" y="532472"/>
                      <a:pt x="20601" y="527954"/>
                      <a:pt x="12560" y="519912"/>
                    </a:cubicBezTo>
                    <a:cubicBezTo>
                      <a:pt x="4518" y="511871"/>
                      <a:pt x="0" y="500964"/>
                      <a:pt x="0" y="489591"/>
                    </a:cubicBezTo>
                    <a:lnTo>
                      <a:pt x="0" y="42881"/>
                    </a:lnTo>
                    <a:cubicBezTo>
                      <a:pt x="0" y="31508"/>
                      <a:pt x="4518" y="20601"/>
                      <a:pt x="12560" y="12560"/>
                    </a:cubicBezTo>
                    <a:cubicBezTo>
                      <a:pt x="20601" y="4518"/>
                      <a:pt x="31508" y="0"/>
                      <a:pt x="42881" y="0"/>
                    </a:cubicBezTo>
                    <a:lnTo>
                      <a:pt x="1215604" y="0"/>
                    </a:lnTo>
                    <a:cubicBezTo>
                      <a:pt x="1226977" y="0"/>
                      <a:pt x="1237884" y="4518"/>
                      <a:pt x="1245925" y="12560"/>
                    </a:cubicBezTo>
                    <a:cubicBezTo>
                      <a:pt x="1253967" y="20601"/>
                      <a:pt x="1258485" y="31508"/>
                      <a:pt x="1258485" y="428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10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66675"/>
                <a:ext cx="1258485" cy="5991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32" id="32"/>
            <p:cNvSpPr txBox="true"/>
            <p:nvPr/>
          </p:nvSpPr>
          <p:spPr>
            <a:xfrm rot="0">
              <a:off x="638725" y="790134"/>
              <a:ext cx="5944353" cy="14086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</a:p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AI</a:t>
              </a: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s</a:t>
              </a: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ebagai alat bantu</a:t>
              </a:r>
            </a:p>
            <a:p>
              <a:pPr algn="l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449870">
            <a:off x="-618108" y="6223297"/>
            <a:ext cx="3206642" cy="6544167"/>
          </a:xfrm>
          <a:custGeom>
            <a:avLst/>
            <a:gdLst/>
            <a:ahLst/>
            <a:cxnLst/>
            <a:rect r="r" b="b" t="t" l="l"/>
            <a:pathLst>
              <a:path h="6544167" w="3206642">
                <a:moveTo>
                  <a:pt x="0" y="0"/>
                </a:moveTo>
                <a:lnTo>
                  <a:pt x="3206642" y="0"/>
                </a:lnTo>
                <a:lnTo>
                  <a:pt x="3206642" y="6544167"/>
                </a:lnTo>
                <a:lnTo>
                  <a:pt x="0" y="65441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449870">
            <a:off x="15565122" y="-5947268"/>
            <a:ext cx="4650152" cy="9490106"/>
          </a:xfrm>
          <a:custGeom>
            <a:avLst/>
            <a:gdLst/>
            <a:ahLst/>
            <a:cxnLst/>
            <a:rect r="r" b="b" t="t" l="l"/>
            <a:pathLst>
              <a:path h="9490106" w="4650152">
                <a:moveTo>
                  <a:pt x="0" y="0"/>
                </a:moveTo>
                <a:lnTo>
                  <a:pt x="4650152" y="0"/>
                </a:lnTo>
                <a:lnTo>
                  <a:pt x="4650152" y="9490107"/>
                </a:lnTo>
                <a:lnTo>
                  <a:pt x="0" y="94901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67109" y="2395541"/>
            <a:ext cx="13435875" cy="3125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FitAI berhasil dikembangk</a:t>
            </a: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 sebagai sis</a:t>
            </a: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tem rekomendasi olahraga dan</a:t>
            </a: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makanan berbasis Artificial Intelligence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Sistem mampu memberikan rekomendasi yang lebih personal berdasarkan data fisik pengguna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FitAI membantu pengguna dalam menentukan pola latihan secara lebih terstruktur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Sistem masih dapat dikembangkan untuk meningkatkan relevansi dan fleksibilitas rekomendasi</a:t>
            </a:r>
          </a:p>
          <a:p>
            <a:pPr algn="l">
              <a:lnSpc>
                <a:spcPts val="307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68387" y="971550"/>
            <a:ext cx="13205917" cy="892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500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Kesimpulan &amp; Pengembangan Lanjutan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668387" y="5913186"/>
            <a:ext cx="13435875" cy="2952939"/>
            <a:chOff x="0" y="0"/>
            <a:chExt cx="17914501" cy="393725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57150"/>
              <a:ext cx="11534643" cy="11705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00"/>
                </a:lnSpc>
              </a:pPr>
              <a:r>
                <a:rPr lang="en-US" sz="5500" b="true">
                  <a:solidFill>
                    <a:srgbClr val="FFFFFF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Pengembangan Lanjutan: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351108"/>
              <a:ext cx="17914501" cy="25861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79" indent="-237490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Penambah</a:t>
              </a:r>
              <a:r>
                <a:rPr lang="en-US" sz="21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an dataset yang l</a:t>
              </a:r>
              <a:r>
                <a:rPr lang="en-US" sz="21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ebih relevan dan sesuai dengan</a:t>
              </a:r>
              <a:r>
                <a:rPr lang="en-US" sz="21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karakteristik pengguna lokal</a:t>
              </a:r>
            </a:p>
            <a:p>
              <a:pPr algn="l" marL="474979" indent="-237490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Integrasi dengan data real-time seperti wearable devices</a:t>
              </a:r>
            </a:p>
            <a:p>
              <a:pPr algn="l" marL="474979" indent="-237490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Penyesuaian rekomendasi berdasarkan kondisi kesehatan pengguna</a:t>
              </a:r>
            </a:p>
            <a:p>
              <a:pPr algn="l" marL="474979" indent="-237490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Pengembangan model AI untuk meningkatkan kualitas rekomendasi</a:t>
              </a:r>
            </a:p>
            <a:p>
              <a:pPr algn="l">
                <a:lnSpc>
                  <a:spcPts val="3079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449870">
            <a:off x="-618108" y="6223297"/>
            <a:ext cx="3206642" cy="6544167"/>
          </a:xfrm>
          <a:custGeom>
            <a:avLst/>
            <a:gdLst/>
            <a:ahLst/>
            <a:cxnLst/>
            <a:rect r="r" b="b" t="t" l="l"/>
            <a:pathLst>
              <a:path h="6544167" w="3206642">
                <a:moveTo>
                  <a:pt x="0" y="0"/>
                </a:moveTo>
                <a:lnTo>
                  <a:pt x="3206642" y="0"/>
                </a:lnTo>
                <a:lnTo>
                  <a:pt x="3206642" y="6544167"/>
                </a:lnTo>
                <a:lnTo>
                  <a:pt x="0" y="65441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449870">
            <a:off x="15565122" y="-5947268"/>
            <a:ext cx="4650152" cy="9490106"/>
          </a:xfrm>
          <a:custGeom>
            <a:avLst/>
            <a:gdLst/>
            <a:ahLst/>
            <a:cxnLst/>
            <a:rect r="r" b="b" t="t" l="l"/>
            <a:pathLst>
              <a:path h="9490106" w="4650152">
                <a:moveTo>
                  <a:pt x="0" y="0"/>
                </a:moveTo>
                <a:lnTo>
                  <a:pt x="4650152" y="0"/>
                </a:lnTo>
                <a:lnTo>
                  <a:pt x="4650152" y="9490107"/>
                </a:lnTo>
                <a:lnTo>
                  <a:pt x="0" y="94901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474171" y="4611136"/>
            <a:ext cx="8264277" cy="892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500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Sekian dan Terima Kasih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8492945" y="1028700"/>
            <a:ext cx="8871130" cy="8114198"/>
            <a:chOff x="0" y="0"/>
            <a:chExt cx="7104040" cy="649788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1312" y="2719"/>
              <a:ext cx="7083696" cy="6494042"/>
            </a:xfrm>
            <a:custGeom>
              <a:avLst/>
              <a:gdLst/>
              <a:ahLst/>
              <a:cxnLst/>
              <a:rect r="r" b="b" t="t" l="l"/>
              <a:pathLst>
                <a:path h="6494042" w="7083696">
                  <a:moveTo>
                    <a:pt x="2352313" y="245541"/>
                  </a:moveTo>
                  <a:cubicBezTo>
                    <a:pt x="2658005" y="-194489"/>
                    <a:pt x="3937814" y="-29389"/>
                    <a:pt x="5223474" y="630998"/>
                  </a:cubicBezTo>
                  <a:cubicBezTo>
                    <a:pt x="6516448" y="1296074"/>
                    <a:pt x="7295928" y="2206797"/>
                    <a:pt x="7032760" y="2664119"/>
                  </a:cubicBezTo>
                  <a:cubicBezTo>
                    <a:pt x="6803125" y="3020830"/>
                    <a:pt x="5967958" y="2997310"/>
                    <a:pt x="4996765" y="2652359"/>
                  </a:cubicBezTo>
                  <a:cubicBezTo>
                    <a:pt x="5643252" y="4079202"/>
                    <a:pt x="5733935" y="5366235"/>
                    <a:pt x="5183983" y="5580524"/>
                  </a:cubicBezTo>
                  <a:cubicBezTo>
                    <a:pt x="5116702" y="5605349"/>
                    <a:pt x="5043570" y="5615802"/>
                    <a:pt x="4971900" y="5609269"/>
                  </a:cubicBezTo>
                  <a:cubicBezTo>
                    <a:pt x="4528721" y="5636708"/>
                    <a:pt x="3841280" y="5328343"/>
                    <a:pt x="3133363" y="4791317"/>
                  </a:cubicBezTo>
                  <a:cubicBezTo>
                    <a:pt x="3162616" y="5722946"/>
                    <a:pt x="2931518" y="6414155"/>
                    <a:pt x="2507353" y="6487326"/>
                  </a:cubicBezTo>
                  <a:cubicBezTo>
                    <a:pt x="2478100" y="6492553"/>
                    <a:pt x="2448848" y="6493860"/>
                    <a:pt x="2421057" y="6493860"/>
                  </a:cubicBezTo>
                  <a:cubicBezTo>
                    <a:pt x="2010056" y="6504057"/>
                    <a:pt x="1337242" y="6087497"/>
                    <a:pt x="766812" y="5435487"/>
                  </a:cubicBezTo>
                  <a:cubicBezTo>
                    <a:pt x="73521" y="4647587"/>
                    <a:pt x="-182762" y="3811342"/>
                    <a:pt x="134952" y="3570922"/>
                  </a:cubicBezTo>
                  <a:cubicBezTo>
                    <a:pt x="287066" y="3465084"/>
                    <a:pt x="534253" y="3492524"/>
                    <a:pt x="822392" y="3623187"/>
                  </a:cubicBezTo>
                  <a:cubicBezTo>
                    <a:pt x="695143" y="2730757"/>
                    <a:pt x="779976" y="1959844"/>
                    <a:pt x="1033013" y="1567854"/>
                  </a:cubicBezTo>
                  <a:cubicBezTo>
                    <a:pt x="1057877" y="1505135"/>
                    <a:pt x="1100294" y="1448950"/>
                    <a:pt x="1155874" y="1403218"/>
                  </a:cubicBezTo>
                  <a:cubicBezTo>
                    <a:pt x="1198291" y="1369246"/>
                    <a:pt x="1248021" y="1343113"/>
                    <a:pt x="1300676" y="1326127"/>
                  </a:cubicBezTo>
                  <a:cubicBezTo>
                    <a:pt x="1329928" y="1314367"/>
                    <a:pt x="1360644" y="1305220"/>
                    <a:pt x="1392822" y="1299994"/>
                  </a:cubicBezTo>
                  <a:cubicBezTo>
                    <a:pt x="1425000" y="1294767"/>
                    <a:pt x="1458641" y="1292154"/>
                    <a:pt x="1490819" y="1294767"/>
                  </a:cubicBezTo>
                  <a:cubicBezTo>
                    <a:pt x="1689738" y="1286928"/>
                    <a:pt x="1933999" y="1344419"/>
                    <a:pt x="2206050" y="1456790"/>
                  </a:cubicBezTo>
                  <a:cubicBezTo>
                    <a:pt x="2119754" y="902778"/>
                    <a:pt x="2163633" y="466362"/>
                    <a:pt x="2352313" y="245541"/>
                  </a:cubicBezTo>
                  <a:close/>
                </a:path>
              </a:pathLst>
            </a:custGeom>
            <a:blipFill>
              <a:blip r:embed="rId3"/>
              <a:stretch>
                <a:fillRect l="0" t="-12543" r="0" b="-43843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05526" y="-2778182"/>
            <a:ext cx="6724625" cy="6602359"/>
          </a:xfrm>
          <a:custGeom>
            <a:avLst/>
            <a:gdLst/>
            <a:ahLst/>
            <a:cxnLst/>
            <a:rect r="r" b="b" t="t" l="l"/>
            <a:pathLst>
              <a:path h="6602359" w="6724625">
                <a:moveTo>
                  <a:pt x="0" y="0"/>
                </a:moveTo>
                <a:lnTo>
                  <a:pt x="6724626" y="0"/>
                </a:lnTo>
                <a:lnTo>
                  <a:pt x="6724626" y="6602359"/>
                </a:lnTo>
                <a:lnTo>
                  <a:pt x="0" y="66023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29445" y="2668866"/>
            <a:ext cx="3498239" cy="3434635"/>
          </a:xfrm>
          <a:custGeom>
            <a:avLst/>
            <a:gdLst/>
            <a:ahLst/>
            <a:cxnLst/>
            <a:rect r="r" b="b" t="t" l="l"/>
            <a:pathLst>
              <a:path h="3434635" w="3498239">
                <a:moveTo>
                  <a:pt x="0" y="0"/>
                </a:moveTo>
                <a:lnTo>
                  <a:pt x="3498239" y="0"/>
                </a:lnTo>
                <a:lnTo>
                  <a:pt x="3498239" y="3434635"/>
                </a:lnTo>
                <a:lnTo>
                  <a:pt x="0" y="34346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905394" y="4862635"/>
            <a:ext cx="6724625" cy="6602359"/>
          </a:xfrm>
          <a:custGeom>
            <a:avLst/>
            <a:gdLst/>
            <a:ahLst/>
            <a:cxnLst/>
            <a:rect r="r" b="b" t="t" l="l"/>
            <a:pathLst>
              <a:path h="6602359" w="6724625">
                <a:moveTo>
                  <a:pt x="0" y="0"/>
                </a:moveTo>
                <a:lnTo>
                  <a:pt x="6724625" y="0"/>
                </a:lnTo>
                <a:lnTo>
                  <a:pt x="6724625" y="6602360"/>
                </a:lnTo>
                <a:lnTo>
                  <a:pt x="0" y="66023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028700" y="8851056"/>
            <a:ext cx="16230600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3172894" y="2416351"/>
            <a:ext cx="587402" cy="587402"/>
            <a:chOff x="0" y="0"/>
            <a:chExt cx="783202" cy="783202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783202" cy="783202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5B0A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anchor="ctr" rtlCol="false" tIns="59735" lIns="59735" bIns="59735" rIns="59735"/>
              <a:lstStyle/>
              <a:p>
                <a:pPr algn="ctr">
                  <a:lnSpc>
                    <a:spcPts val="2239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203068" y="203068"/>
              <a:ext cx="377067" cy="377067"/>
            </a:xfrm>
            <a:custGeom>
              <a:avLst/>
              <a:gdLst/>
              <a:ahLst/>
              <a:cxnLst/>
              <a:rect r="r" b="b" t="t" l="l"/>
              <a:pathLst>
                <a:path h="377067" w="377067">
                  <a:moveTo>
                    <a:pt x="0" y="0"/>
                  </a:moveTo>
                  <a:lnTo>
                    <a:pt x="377066" y="0"/>
                  </a:lnTo>
                  <a:lnTo>
                    <a:pt x="377066" y="377066"/>
                  </a:lnTo>
                  <a:lnTo>
                    <a:pt x="0" y="3770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5446585" y="6819907"/>
            <a:ext cx="1525406" cy="1014678"/>
          </a:xfrm>
          <a:custGeom>
            <a:avLst/>
            <a:gdLst/>
            <a:ahLst/>
            <a:cxnLst/>
            <a:rect r="r" b="b" t="t" l="l"/>
            <a:pathLst>
              <a:path h="1014678" w="1525406">
                <a:moveTo>
                  <a:pt x="0" y="0"/>
                </a:moveTo>
                <a:lnTo>
                  <a:pt x="1525406" y="0"/>
                </a:lnTo>
                <a:lnTo>
                  <a:pt x="1525406" y="1014678"/>
                </a:lnTo>
                <a:lnTo>
                  <a:pt x="0" y="1014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129407" r="-178834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50914" y="7553821"/>
            <a:ext cx="547234" cy="561527"/>
          </a:xfrm>
          <a:custGeom>
            <a:avLst/>
            <a:gdLst/>
            <a:ahLst/>
            <a:cxnLst/>
            <a:rect r="r" b="b" t="t" l="l"/>
            <a:pathLst>
              <a:path h="561527" w="547234">
                <a:moveTo>
                  <a:pt x="0" y="0"/>
                </a:moveTo>
                <a:lnTo>
                  <a:pt x="547234" y="0"/>
                </a:lnTo>
                <a:lnTo>
                  <a:pt x="547234" y="561527"/>
                </a:lnTo>
                <a:lnTo>
                  <a:pt x="0" y="5615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1121004" y="2489766"/>
            <a:ext cx="784523" cy="784523"/>
          </a:xfrm>
          <a:custGeom>
            <a:avLst/>
            <a:gdLst/>
            <a:ahLst/>
            <a:cxnLst/>
            <a:rect r="r" b="b" t="t" l="l"/>
            <a:pathLst>
              <a:path h="784523" w="784523">
                <a:moveTo>
                  <a:pt x="0" y="0"/>
                </a:moveTo>
                <a:lnTo>
                  <a:pt x="784522" y="0"/>
                </a:lnTo>
                <a:lnTo>
                  <a:pt x="784522" y="784523"/>
                </a:lnTo>
                <a:lnTo>
                  <a:pt x="0" y="7845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4" id="14"/>
          <p:cNvGrpSpPr/>
          <p:nvPr/>
        </p:nvGrpSpPr>
        <p:grpSpPr>
          <a:xfrm rot="0">
            <a:off x="11540104" y="2032229"/>
            <a:ext cx="4940635" cy="5246370"/>
            <a:chOff x="0" y="0"/>
            <a:chExt cx="7040794" cy="74764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040794" cy="7475220"/>
            </a:xfrm>
            <a:custGeom>
              <a:avLst/>
              <a:gdLst/>
              <a:ahLst/>
              <a:cxnLst/>
              <a:rect r="r" b="b" t="t" l="l"/>
              <a:pathLst>
                <a:path h="7475220" w="7040794">
                  <a:moveTo>
                    <a:pt x="505791" y="6818630"/>
                  </a:moveTo>
                  <a:lnTo>
                    <a:pt x="0" y="6818630"/>
                  </a:lnTo>
                  <a:lnTo>
                    <a:pt x="0" y="742950"/>
                  </a:lnTo>
                  <a:lnTo>
                    <a:pt x="505791" y="742950"/>
                  </a:lnTo>
                  <a:lnTo>
                    <a:pt x="505791" y="6818630"/>
                  </a:lnTo>
                  <a:close/>
                  <a:moveTo>
                    <a:pt x="1204052" y="438150"/>
                  </a:moveTo>
                  <a:lnTo>
                    <a:pt x="577408" y="438150"/>
                  </a:lnTo>
                  <a:lnTo>
                    <a:pt x="577408" y="7113270"/>
                  </a:lnTo>
                  <a:lnTo>
                    <a:pt x="1204052" y="7113270"/>
                  </a:lnTo>
                  <a:lnTo>
                    <a:pt x="1204052" y="438150"/>
                  </a:lnTo>
                  <a:close/>
                  <a:moveTo>
                    <a:pt x="1741175" y="0"/>
                  </a:moveTo>
                  <a:lnTo>
                    <a:pt x="1403235" y="0"/>
                  </a:lnTo>
                  <a:lnTo>
                    <a:pt x="1403235" y="7103110"/>
                  </a:lnTo>
                  <a:lnTo>
                    <a:pt x="1741175" y="7103110"/>
                  </a:lnTo>
                  <a:lnTo>
                    <a:pt x="1741175" y="0"/>
                  </a:lnTo>
                  <a:close/>
                  <a:moveTo>
                    <a:pt x="5910597" y="6370320"/>
                  </a:moveTo>
                  <a:lnTo>
                    <a:pt x="6416388" y="6370320"/>
                  </a:lnTo>
                  <a:lnTo>
                    <a:pt x="6416388" y="294640"/>
                  </a:lnTo>
                  <a:lnTo>
                    <a:pt x="5910597" y="294640"/>
                  </a:lnTo>
                  <a:lnTo>
                    <a:pt x="5910597" y="6370320"/>
                  </a:lnTo>
                  <a:close/>
                  <a:moveTo>
                    <a:pt x="6535003" y="6404610"/>
                  </a:moveTo>
                  <a:lnTo>
                    <a:pt x="7040794" y="6404610"/>
                  </a:lnTo>
                  <a:lnTo>
                    <a:pt x="7040794" y="1520190"/>
                  </a:lnTo>
                  <a:lnTo>
                    <a:pt x="6535003" y="1520190"/>
                  </a:lnTo>
                  <a:lnTo>
                    <a:pt x="6535003" y="6404610"/>
                  </a:lnTo>
                  <a:close/>
                  <a:moveTo>
                    <a:pt x="5210098" y="6675120"/>
                  </a:moveTo>
                  <a:lnTo>
                    <a:pt x="5836742" y="6675120"/>
                  </a:lnTo>
                  <a:lnTo>
                    <a:pt x="5836742" y="0"/>
                  </a:lnTo>
                  <a:lnTo>
                    <a:pt x="5210098" y="0"/>
                  </a:lnTo>
                  <a:lnTo>
                    <a:pt x="5210098" y="6675120"/>
                  </a:lnTo>
                  <a:close/>
                  <a:moveTo>
                    <a:pt x="4675212" y="7113270"/>
                  </a:moveTo>
                  <a:lnTo>
                    <a:pt x="5013153" y="7113270"/>
                  </a:lnTo>
                  <a:lnTo>
                    <a:pt x="5013153" y="10160"/>
                  </a:lnTo>
                  <a:lnTo>
                    <a:pt x="4675212" y="10160"/>
                  </a:lnTo>
                  <a:lnTo>
                    <a:pt x="4675212" y="7113270"/>
                  </a:lnTo>
                  <a:close/>
                  <a:moveTo>
                    <a:pt x="2229062" y="372110"/>
                  </a:moveTo>
                  <a:lnTo>
                    <a:pt x="1891122" y="372110"/>
                  </a:lnTo>
                  <a:lnTo>
                    <a:pt x="1891122" y="7475220"/>
                  </a:lnTo>
                  <a:lnTo>
                    <a:pt x="2229062" y="7475220"/>
                  </a:lnTo>
                  <a:lnTo>
                    <a:pt x="2229062" y="372110"/>
                  </a:lnTo>
                  <a:close/>
                  <a:moveTo>
                    <a:pt x="4500647" y="148590"/>
                  </a:moveTo>
                  <a:lnTo>
                    <a:pt x="2318583" y="148590"/>
                  </a:lnTo>
                  <a:lnTo>
                    <a:pt x="2318583" y="7251700"/>
                  </a:lnTo>
                  <a:lnTo>
                    <a:pt x="4500647" y="7251700"/>
                  </a:lnTo>
                  <a:lnTo>
                    <a:pt x="4500647" y="148590"/>
                  </a:lnTo>
                  <a:close/>
                </a:path>
              </a:pathLst>
            </a:custGeom>
            <a:blipFill>
              <a:blip r:embed="rId11"/>
              <a:stretch>
                <a:fillRect l="-10342" t="0" r="-10342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620381" y="4143882"/>
            <a:ext cx="8811014" cy="1942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8"/>
              </a:lnSpc>
            </a:pPr>
            <a:r>
              <a:rPr lang="en-US" sz="34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Chelsea Olyviani Purnomo - 2802404066</a:t>
            </a:r>
          </a:p>
          <a:p>
            <a:pPr algn="l">
              <a:lnSpc>
                <a:spcPts val="3638"/>
              </a:lnSpc>
            </a:pPr>
            <a:r>
              <a:rPr lang="en-US" sz="34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Angelina Jolie Candaya - 2802541644</a:t>
            </a:r>
          </a:p>
          <a:p>
            <a:pPr algn="l">
              <a:lnSpc>
                <a:spcPts val="3638"/>
              </a:lnSpc>
            </a:pPr>
            <a:r>
              <a:rPr lang="en-US" sz="34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Ofa Sofwatan Munifa - 2802542741</a:t>
            </a:r>
          </a:p>
          <a:p>
            <a:pPr algn="l">
              <a:lnSpc>
                <a:spcPts val="3638"/>
              </a:lnSpc>
            </a:pPr>
            <a:r>
              <a:rPr lang="en-US" sz="34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Vincensius Kevin Mulyono - 2802476424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19231" y="2464306"/>
            <a:ext cx="938510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AOL AI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782925"/>
            <a:ext cx="1050012" cy="368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416583" y="782925"/>
            <a:ext cx="1050012" cy="368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Insert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989161" y="782925"/>
            <a:ext cx="1416409" cy="368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 Us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929445" y="782925"/>
            <a:ext cx="1416409" cy="368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Log In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778581">
            <a:off x="11768773" y="-2986534"/>
            <a:ext cx="6431085" cy="6949109"/>
          </a:xfrm>
          <a:custGeom>
            <a:avLst/>
            <a:gdLst/>
            <a:ahLst/>
            <a:cxnLst/>
            <a:rect r="r" b="b" t="t" l="l"/>
            <a:pathLst>
              <a:path h="6949109" w="6431085">
                <a:moveTo>
                  <a:pt x="0" y="0"/>
                </a:moveTo>
                <a:lnTo>
                  <a:pt x="6431085" y="0"/>
                </a:lnTo>
                <a:lnTo>
                  <a:pt x="6431085" y="6949109"/>
                </a:lnTo>
                <a:lnTo>
                  <a:pt x="0" y="69491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778581">
            <a:off x="4376172" y="8057875"/>
            <a:ext cx="6431085" cy="6949109"/>
          </a:xfrm>
          <a:custGeom>
            <a:avLst/>
            <a:gdLst/>
            <a:ahLst/>
            <a:cxnLst/>
            <a:rect r="r" b="b" t="t" l="l"/>
            <a:pathLst>
              <a:path h="6949109" w="6431085">
                <a:moveTo>
                  <a:pt x="0" y="0"/>
                </a:moveTo>
                <a:lnTo>
                  <a:pt x="6431084" y="0"/>
                </a:lnTo>
                <a:lnTo>
                  <a:pt x="6431084" y="6949109"/>
                </a:lnTo>
                <a:lnTo>
                  <a:pt x="0" y="69491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778581">
            <a:off x="-296267" y="3059620"/>
            <a:ext cx="2560812" cy="2767086"/>
          </a:xfrm>
          <a:custGeom>
            <a:avLst/>
            <a:gdLst/>
            <a:ahLst/>
            <a:cxnLst/>
            <a:rect r="r" b="b" t="t" l="l"/>
            <a:pathLst>
              <a:path h="2767086" w="2560812">
                <a:moveTo>
                  <a:pt x="0" y="0"/>
                </a:moveTo>
                <a:lnTo>
                  <a:pt x="2560812" y="0"/>
                </a:lnTo>
                <a:lnTo>
                  <a:pt x="2560812" y="2767086"/>
                </a:lnTo>
                <a:lnTo>
                  <a:pt x="0" y="27670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001500" y="2360228"/>
            <a:ext cx="5416352" cy="3039091"/>
            <a:chOff x="0" y="0"/>
            <a:chExt cx="1258485" cy="7061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58485" cy="706130"/>
            </a:xfrm>
            <a:custGeom>
              <a:avLst/>
              <a:gdLst/>
              <a:ahLst/>
              <a:cxnLst/>
              <a:rect r="r" b="b" t="t" l="l"/>
              <a:pathLst>
                <a:path h="706130" w="1258485">
                  <a:moveTo>
                    <a:pt x="1258485" y="42881"/>
                  </a:moveTo>
                  <a:lnTo>
                    <a:pt x="1258485" y="663249"/>
                  </a:lnTo>
                  <a:cubicBezTo>
                    <a:pt x="1258485" y="674622"/>
                    <a:pt x="1253967" y="685529"/>
                    <a:pt x="1245925" y="693571"/>
                  </a:cubicBezTo>
                  <a:cubicBezTo>
                    <a:pt x="1237884" y="701612"/>
                    <a:pt x="1226977" y="706130"/>
                    <a:pt x="1215604" y="706130"/>
                  </a:cubicBezTo>
                  <a:lnTo>
                    <a:pt x="42881" y="706130"/>
                  </a:lnTo>
                  <a:cubicBezTo>
                    <a:pt x="31508" y="706130"/>
                    <a:pt x="20601" y="701612"/>
                    <a:pt x="12560" y="693571"/>
                  </a:cubicBezTo>
                  <a:cubicBezTo>
                    <a:pt x="4518" y="685529"/>
                    <a:pt x="0" y="674622"/>
                    <a:pt x="0" y="663249"/>
                  </a:cubicBezTo>
                  <a:lnTo>
                    <a:pt x="0" y="42881"/>
                  </a:lnTo>
                  <a:cubicBezTo>
                    <a:pt x="0" y="31508"/>
                    <a:pt x="4518" y="20601"/>
                    <a:pt x="12560" y="12560"/>
                  </a:cubicBezTo>
                  <a:cubicBezTo>
                    <a:pt x="20601" y="4518"/>
                    <a:pt x="31508" y="0"/>
                    <a:pt x="42881" y="0"/>
                  </a:cubicBezTo>
                  <a:lnTo>
                    <a:pt x="1215604" y="0"/>
                  </a:lnTo>
                  <a:cubicBezTo>
                    <a:pt x="1226977" y="0"/>
                    <a:pt x="1237884" y="4518"/>
                    <a:pt x="1245925" y="12560"/>
                  </a:cubicBezTo>
                  <a:cubicBezTo>
                    <a:pt x="1253967" y="20601"/>
                    <a:pt x="1258485" y="31508"/>
                    <a:pt x="1258485" y="42881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258485" cy="7728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413055" y="3116342"/>
            <a:ext cx="1364922" cy="1364922"/>
            <a:chOff x="0" y="0"/>
            <a:chExt cx="1819895" cy="1819895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819895" cy="1819895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5B0A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9735" lIns="59735" bIns="59735" rIns="59735"/>
              <a:lstStyle/>
              <a:p>
                <a:pPr algn="ctr">
                  <a:lnSpc>
                    <a:spcPts val="2240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471861" y="471861"/>
              <a:ext cx="876174" cy="876174"/>
            </a:xfrm>
            <a:custGeom>
              <a:avLst/>
              <a:gdLst/>
              <a:ahLst/>
              <a:cxnLst/>
              <a:rect r="r" b="b" t="t" l="l"/>
              <a:pathLst>
                <a:path h="876174" w="876174">
                  <a:moveTo>
                    <a:pt x="0" y="0"/>
                  </a:moveTo>
                  <a:lnTo>
                    <a:pt x="876174" y="0"/>
                  </a:lnTo>
                  <a:lnTo>
                    <a:pt x="876174" y="876174"/>
                  </a:lnTo>
                  <a:lnTo>
                    <a:pt x="0" y="8761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13" id="13"/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-1748011">
            <a:off x="-647210" y="7986658"/>
            <a:ext cx="1525406" cy="1014678"/>
          </a:xfrm>
          <a:custGeom>
            <a:avLst/>
            <a:gdLst/>
            <a:ahLst/>
            <a:cxnLst/>
            <a:rect r="r" b="b" t="t" l="l"/>
            <a:pathLst>
              <a:path h="1014678" w="1525406">
                <a:moveTo>
                  <a:pt x="0" y="0"/>
                </a:moveTo>
                <a:lnTo>
                  <a:pt x="1525405" y="0"/>
                </a:lnTo>
                <a:lnTo>
                  <a:pt x="1525405" y="1014678"/>
                </a:lnTo>
                <a:lnTo>
                  <a:pt x="0" y="1014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129407" r="-178834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938114" y="386329"/>
            <a:ext cx="642371" cy="642371"/>
          </a:xfrm>
          <a:custGeom>
            <a:avLst/>
            <a:gdLst/>
            <a:ahLst/>
            <a:cxnLst/>
            <a:rect r="r" b="b" t="t" l="l"/>
            <a:pathLst>
              <a:path h="642371" w="642371">
                <a:moveTo>
                  <a:pt x="0" y="0"/>
                </a:moveTo>
                <a:lnTo>
                  <a:pt x="642372" y="0"/>
                </a:lnTo>
                <a:lnTo>
                  <a:pt x="642372" y="642371"/>
                </a:lnTo>
                <a:lnTo>
                  <a:pt x="0" y="6423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4888448" y="495956"/>
            <a:ext cx="8511104" cy="1397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60"/>
              </a:lnSpc>
            </a:pPr>
            <a:r>
              <a:rPr lang="en-US" sz="8660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Latar Belakang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628559" y="3034733"/>
            <a:ext cx="4273025" cy="1598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       </a:t>
            </a: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populasi masyarakat Indonesia belum memiliki kebiasaan berolahraga secara teratur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688694" y="2444499"/>
            <a:ext cx="1943554" cy="1151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5B0A"/>
                </a:solidFill>
                <a:latin typeface="Poppins Bold"/>
                <a:ea typeface="Poppins Bold"/>
                <a:cs typeface="Poppins Bold"/>
                <a:sym typeface="Poppins Bold"/>
              </a:rPr>
              <a:t>63%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427090" y="4822191"/>
            <a:ext cx="3592888" cy="28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Badan P</a:t>
            </a: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usat Statistik (BPS, 2024)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834971" y="2360228"/>
            <a:ext cx="5416352" cy="3039091"/>
            <a:chOff x="0" y="0"/>
            <a:chExt cx="1258485" cy="70613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58485" cy="706130"/>
            </a:xfrm>
            <a:custGeom>
              <a:avLst/>
              <a:gdLst/>
              <a:ahLst/>
              <a:cxnLst/>
              <a:rect r="r" b="b" t="t" l="l"/>
              <a:pathLst>
                <a:path h="706130" w="1258485">
                  <a:moveTo>
                    <a:pt x="1258485" y="42881"/>
                  </a:moveTo>
                  <a:lnTo>
                    <a:pt x="1258485" y="663249"/>
                  </a:lnTo>
                  <a:cubicBezTo>
                    <a:pt x="1258485" y="674622"/>
                    <a:pt x="1253967" y="685529"/>
                    <a:pt x="1245925" y="693571"/>
                  </a:cubicBezTo>
                  <a:cubicBezTo>
                    <a:pt x="1237884" y="701612"/>
                    <a:pt x="1226977" y="706130"/>
                    <a:pt x="1215604" y="706130"/>
                  </a:cubicBezTo>
                  <a:lnTo>
                    <a:pt x="42881" y="706130"/>
                  </a:lnTo>
                  <a:cubicBezTo>
                    <a:pt x="31508" y="706130"/>
                    <a:pt x="20601" y="701612"/>
                    <a:pt x="12560" y="693571"/>
                  </a:cubicBezTo>
                  <a:cubicBezTo>
                    <a:pt x="4518" y="685529"/>
                    <a:pt x="0" y="674622"/>
                    <a:pt x="0" y="663249"/>
                  </a:cubicBezTo>
                  <a:lnTo>
                    <a:pt x="0" y="42881"/>
                  </a:lnTo>
                  <a:cubicBezTo>
                    <a:pt x="0" y="31508"/>
                    <a:pt x="4518" y="20601"/>
                    <a:pt x="12560" y="12560"/>
                  </a:cubicBezTo>
                  <a:cubicBezTo>
                    <a:pt x="20601" y="4518"/>
                    <a:pt x="31508" y="0"/>
                    <a:pt x="42881" y="0"/>
                  </a:cubicBezTo>
                  <a:lnTo>
                    <a:pt x="1215604" y="0"/>
                  </a:lnTo>
                  <a:cubicBezTo>
                    <a:pt x="1226977" y="0"/>
                    <a:pt x="1237884" y="4518"/>
                    <a:pt x="1245925" y="12560"/>
                  </a:cubicBezTo>
                  <a:cubicBezTo>
                    <a:pt x="1253967" y="20601"/>
                    <a:pt x="1258485" y="31508"/>
                    <a:pt x="1258485" y="42881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66675"/>
              <a:ext cx="1258485" cy="7728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246527" y="3116342"/>
            <a:ext cx="1364922" cy="1364922"/>
            <a:chOff x="0" y="0"/>
            <a:chExt cx="1819895" cy="1819895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1819895" cy="1819895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5B0A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9735" lIns="59735" bIns="59735" rIns="59735"/>
              <a:lstStyle/>
              <a:p>
                <a:pPr algn="ctr">
                  <a:lnSpc>
                    <a:spcPts val="2240"/>
                  </a:lnSpc>
                </a:pPr>
              </a:p>
            </p:txBody>
          </p:sp>
        </p:grpSp>
        <p:sp>
          <p:nvSpPr>
            <p:cNvPr name="Freeform 27" id="27"/>
            <p:cNvSpPr/>
            <p:nvPr/>
          </p:nvSpPr>
          <p:spPr>
            <a:xfrm flipH="false" flipV="false" rot="0">
              <a:off x="471861" y="471861"/>
              <a:ext cx="876174" cy="876174"/>
            </a:xfrm>
            <a:custGeom>
              <a:avLst/>
              <a:gdLst/>
              <a:ahLst/>
              <a:cxnLst/>
              <a:rect r="r" b="b" t="t" l="l"/>
              <a:pathLst>
                <a:path h="876174" w="876174">
                  <a:moveTo>
                    <a:pt x="0" y="0"/>
                  </a:moveTo>
                  <a:lnTo>
                    <a:pt x="876174" y="0"/>
                  </a:lnTo>
                  <a:lnTo>
                    <a:pt x="876174" y="876174"/>
                  </a:lnTo>
                  <a:lnTo>
                    <a:pt x="0" y="8761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10937496" y="3225233"/>
            <a:ext cx="3797560" cy="119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    </a:t>
            </a: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orang </a:t>
            </a:r>
          </a:p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dewasa di dunia tidak cukup aktif secara fisik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847595" y="2578679"/>
            <a:ext cx="1943554" cy="1151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true">
                <a:solidFill>
                  <a:srgbClr val="FF5B0A"/>
                </a:solidFill>
                <a:latin typeface="Poppins Bold"/>
                <a:ea typeface="Poppins Bold"/>
                <a:cs typeface="Poppins Bold"/>
                <a:sym typeface="Poppins Bold"/>
              </a:rPr>
              <a:t>25</a:t>
            </a:r>
            <a:r>
              <a:rPr lang="en-US" b="true" sz="6399">
                <a:solidFill>
                  <a:srgbClr val="FF5B0A"/>
                </a:solidFill>
                <a:latin typeface="Poppins Bold"/>
                <a:ea typeface="Poppins Bold"/>
                <a:cs typeface="Poppins Bold"/>
                <a:sym typeface="Poppins Bold"/>
              </a:rPr>
              <a:t>%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744294" y="4822191"/>
            <a:ext cx="3990762" cy="28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World He</a:t>
            </a: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alth Organization (WHO, 2023)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3001500" y="5748825"/>
            <a:ext cx="5416352" cy="3039091"/>
            <a:chOff x="0" y="0"/>
            <a:chExt cx="1258485" cy="70613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258485" cy="706130"/>
            </a:xfrm>
            <a:custGeom>
              <a:avLst/>
              <a:gdLst/>
              <a:ahLst/>
              <a:cxnLst/>
              <a:rect r="r" b="b" t="t" l="l"/>
              <a:pathLst>
                <a:path h="706130" w="1258485">
                  <a:moveTo>
                    <a:pt x="1258485" y="42881"/>
                  </a:moveTo>
                  <a:lnTo>
                    <a:pt x="1258485" y="663249"/>
                  </a:lnTo>
                  <a:cubicBezTo>
                    <a:pt x="1258485" y="674622"/>
                    <a:pt x="1253967" y="685529"/>
                    <a:pt x="1245925" y="693571"/>
                  </a:cubicBezTo>
                  <a:cubicBezTo>
                    <a:pt x="1237884" y="701612"/>
                    <a:pt x="1226977" y="706130"/>
                    <a:pt x="1215604" y="706130"/>
                  </a:cubicBezTo>
                  <a:lnTo>
                    <a:pt x="42881" y="706130"/>
                  </a:lnTo>
                  <a:cubicBezTo>
                    <a:pt x="31508" y="706130"/>
                    <a:pt x="20601" y="701612"/>
                    <a:pt x="12560" y="693571"/>
                  </a:cubicBezTo>
                  <a:cubicBezTo>
                    <a:pt x="4518" y="685529"/>
                    <a:pt x="0" y="674622"/>
                    <a:pt x="0" y="663249"/>
                  </a:cubicBezTo>
                  <a:lnTo>
                    <a:pt x="0" y="42881"/>
                  </a:lnTo>
                  <a:cubicBezTo>
                    <a:pt x="0" y="31508"/>
                    <a:pt x="4518" y="20601"/>
                    <a:pt x="12560" y="12560"/>
                  </a:cubicBezTo>
                  <a:cubicBezTo>
                    <a:pt x="20601" y="4518"/>
                    <a:pt x="31508" y="0"/>
                    <a:pt x="42881" y="0"/>
                  </a:cubicBezTo>
                  <a:lnTo>
                    <a:pt x="1215604" y="0"/>
                  </a:lnTo>
                  <a:cubicBezTo>
                    <a:pt x="1226977" y="0"/>
                    <a:pt x="1237884" y="4518"/>
                    <a:pt x="1245925" y="12560"/>
                  </a:cubicBezTo>
                  <a:cubicBezTo>
                    <a:pt x="1253967" y="20601"/>
                    <a:pt x="1258485" y="31508"/>
                    <a:pt x="1258485" y="42881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66675"/>
              <a:ext cx="1258485" cy="7728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2413055" y="6504939"/>
            <a:ext cx="1364922" cy="1364922"/>
            <a:chOff x="0" y="0"/>
            <a:chExt cx="1819895" cy="1819895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0"/>
              <a:ext cx="1819895" cy="1819895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5B0A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9735" lIns="59735" bIns="59735" rIns="59735"/>
              <a:lstStyle/>
              <a:p>
                <a:pPr algn="ctr">
                  <a:lnSpc>
                    <a:spcPts val="2240"/>
                  </a:lnSpc>
                </a:pPr>
              </a:p>
            </p:txBody>
          </p:sp>
        </p:grpSp>
        <p:sp>
          <p:nvSpPr>
            <p:cNvPr name="Freeform 38" id="38"/>
            <p:cNvSpPr/>
            <p:nvPr/>
          </p:nvSpPr>
          <p:spPr>
            <a:xfrm flipH="false" flipV="false" rot="0">
              <a:off x="471861" y="471861"/>
              <a:ext cx="876174" cy="876174"/>
            </a:xfrm>
            <a:custGeom>
              <a:avLst/>
              <a:gdLst/>
              <a:ahLst/>
              <a:cxnLst/>
              <a:rect r="r" b="b" t="t" l="l"/>
              <a:pathLst>
                <a:path h="876174" w="876174">
                  <a:moveTo>
                    <a:pt x="0" y="0"/>
                  </a:moveTo>
                  <a:lnTo>
                    <a:pt x="876174" y="0"/>
                  </a:lnTo>
                  <a:lnTo>
                    <a:pt x="876174" y="876174"/>
                  </a:lnTo>
                  <a:lnTo>
                    <a:pt x="0" y="8761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39" id="39"/>
          <p:cNvSpPr txBox="true"/>
          <p:nvPr/>
        </p:nvSpPr>
        <p:spPr>
          <a:xfrm rot="0">
            <a:off x="3628559" y="6406984"/>
            <a:ext cx="4273025" cy="1598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pengguna </a:t>
            </a:r>
          </a:p>
          <a:p>
            <a:pPr algn="r" marL="0" indent="0" lvl="0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aplikasi AI kebugaran di </a:t>
            </a:r>
          </a:p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Asia Tenggara merasa lebih termotivasi berolahraga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4379465" y="5789844"/>
            <a:ext cx="1943554" cy="1151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true">
                <a:solidFill>
                  <a:srgbClr val="FF5B0A"/>
                </a:solidFill>
                <a:latin typeface="Poppins Bold"/>
                <a:ea typeface="Poppins Bold"/>
                <a:cs typeface="Poppins Bold"/>
                <a:sym typeface="Poppins Bold"/>
              </a:rPr>
              <a:t>30</a:t>
            </a:r>
            <a:r>
              <a:rPr lang="en-US" b="true" sz="6399">
                <a:solidFill>
                  <a:srgbClr val="FF5B0A"/>
                </a:solidFill>
                <a:latin typeface="Poppins Bold"/>
                <a:ea typeface="Poppins Bold"/>
                <a:cs typeface="Poppins Bold"/>
                <a:sym typeface="Poppins Bold"/>
              </a:rPr>
              <a:t>%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552703" y="8210788"/>
            <a:ext cx="2419650" cy="28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urvei Statista (2024)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834971" y="5780319"/>
            <a:ext cx="5452346" cy="3162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23"/>
              </a:lnSpc>
            </a:pPr>
            <a:r>
              <a:rPr lang="en-US" sz="201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Kecerdasan buatan dapat digunakan secara efektif untuk memahami pola kebugaran individu dan menyes</a:t>
            </a:r>
            <a:r>
              <a:rPr lang="en-US" sz="201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uaikan rekomendasi aktivitas fisik dengan kondisi tubuh masing-masing. Namun, masih banyak individu yang kesulitan menentukan jenis olahraga dan pola makan yang sesuai dengan kondisi fisik mereka.</a:t>
            </a:r>
          </a:p>
        </p:txBody>
      </p:sp>
      <p:sp>
        <p:nvSpPr>
          <p:cNvPr name="AutoShape 43" id="43"/>
          <p:cNvSpPr/>
          <p:nvPr/>
        </p:nvSpPr>
        <p:spPr>
          <a:xfrm>
            <a:off x="14157696" y="7907960"/>
            <a:ext cx="1093627" cy="0"/>
          </a:xfrm>
          <a:prstGeom prst="line">
            <a:avLst/>
          </a:prstGeom>
          <a:ln cap="rnd" w="76200">
            <a:solidFill>
              <a:srgbClr val="FF5B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4" id="44"/>
          <p:cNvSpPr/>
          <p:nvPr/>
        </p:nvSpPr>
        <p:spPr>
          <a:xfrm>
            <a:off x="9834971" y="8286988"/>
            <a:ext cx="1623508" cy="0"/>
          </a:xfrm>
          <a:prstGeom prst="line">
            <a:avLst/>
          </a:prstGeom>
          <a:ln cap="rnd" w="76200">
            <a:solidFill>
              <a:srgbClr val="FF5B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5" id="45"/>
          <p:cNvSpPr/>
          <p:nvPr/>
        </p:nvSpPr>
        <p:spPr>
          <a:xfrm>
            <a:off x="9854021" y="6164772"/>
            <a:ext cx="2745223" cy="0"/>
          </a:xfrm>
          <a:prstGeom prst="line">
            <a:avLst/>
          </a:prstGeom>
          <a:ln cap="rnd" w="76200">
            <a:solidFill>
              <a:srgbClr val="FF5B0A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slow">
    <p:push dir="u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76776">
            <a:off x="13313890" y="-2828627"/>
            <a:ext cx="3782501" cy="7719389"/>
          </a:xfrm>
          <a:custGeom>
            <a:avLst/>
            <a:gdLst/>
            <a:ahLst/>
            <a:cxnLst/>
            <a:rect r="r" b="b" t="t" l="l"/>
            <a:pathLst>
              <a:path h="7719389" w="3782501">
                <a:moveTo>
                  <a:pt x="0" y="0"/>
                </a:moveTo>
                <a:lnTo>
                  <a:pt x="3782501" y="0"/>
                </a:lnTo>
                <a:lnTo>
                  <a:pt x="3782501" y="7719389"/>
                </a:lnTo>
                <a:lnTo>
                  <a:pt x="0" y="77193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728631">
            <a:off x="5182032" y="7048227"/>
            <a:ext cx="4607661" cy="9403389"/>
          </a:xfrm>
          <a:custGeom>
            <a:avLst/>
            <a:gdLst/>
            <a:ahLst/>
            <a:cxnLst/>
            <a:rect r="r" b="b" t="t" l="l"/>
            <a:pathLst>
              <a:path h="9403389" w="4607661">
                <a:moveTo>
                  <a:pt x="0" y="0"/>
                </a:moveTo>
                <a:lnTo>
                  <a:pt x="4607660" y="0"/>
                </a:lnTo>
                <a:lnTo>
                  <a:pt x="4607660" y="9403389"/>
                </a:lnTo>
                <a:lnTo>
                  <a:pt x="0" y="94033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728631">
            <a:off x="3448316" y="3529203"/>
            <a:ext cx="2566194" cy="5237130"/>
          </a:xfrm>
          <a:custGeom>
            <a:avLst/>
            <a:gdLst/>
            <a:ahLst/>
            <a:cxnLst/>
            <a:rect r="r" b="b" t="t" l="l"/>
            <a:pathLst>
              <a:path h="5237130" w="2566194">
                <a:moveTo>
                  <a:pt x="0" y="0"/>
                </a:moveTo>
                <a:lnTo>
                  <a:pt x="2566193" y="0"/>
                </a:lnTo>
                <a:lnTo>
                  <a:pt x="2566193" y="5237130"/>
                </a:lnTo>
                <a:lnTo>
                  <a:pt x="0" y="5237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2563" y="3950307"/>
            <a:ext cx="1284138" cy="854190"/>
          </a:xfrm>
          <a:custGeom>
            <a:avLst/>
            <a:gdLst/>
            <a:ahLst/>
            <a:cxnLst/>
            <a:rect r="r" b="b" t="t" l="l"/>
            <a:pathLst>
              <a:path h="854190" w="1284138">
                <a:moveTo>
                  <a:pt x="0" y="0"/>
                </a:moveTo>
                <a:lnTo>
                  <a:pt x="1284138" y="0"/>
                </a:lnTo>
                <a:lnTo>
                  <a:pt x="1284138" y="854190"/>
                </a:lnTo>
                <a:lnTo>
                  <a:pt x="0" y="8541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129407" r="-178834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370334" y="1950195"/>
            <a:ext cx="2112233" cy="2265707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0">
            <a:off x="13246420" y="2215790"/>
            <a:ext cx="1968246" cy="1734516"/>
          </a:xfrm>
          <a:custGeom>
            <a:avLst/>
            <a:gdLst/>
            <a:ahLst/>
            <a:cxnLst/>
            <a:rect r="r" b="b" t="t" l="l"/>
            <a:pathLst>
              <a:path h="1734516" w="1968246">
                <a:moveTo>
                  <a:pt x="0" y="0"/>
                </a:moveTo>
                <a:lnTo>
                  <a:pt x="1968246" y="0"/>
                </a:lnTo>
                <a:lnTo>
                  <a:pt x="1968246" y="1734517"/>
                </a:lnTo>
                <a:lnTo>
                  <a:pt x="0" y="17345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352433" y="5755154"/>
            <a:ext cx="1996986" cy="1996986"/>
          </a:xfrm>
          <a:custGeom>
            <a:avLst/>
            <a:gdLst/>
            <a:ahLst/>
            <a:cxnLst/>
            <a:rect r="r" b="b" t="t" l="l"/>
            <a:pathLst>
              <a:path h="1996986" w="1996986">
                <a:moveTo>
                  <a:pt x="0" y="0"/>
                </a:moveTo>
                <a:lnTo>
                  <a:pt x="1996986" y="0"/>
                </a:lnTo>
                <a:lnTo>
                  <a:pt x="1996986" y="1996986"/>
                </a:lnTo>
                <a:lnTo>
                  <a:pt x="0" y="19969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112725" y="4964962"/>
            <a:ext cx="2062549" cy="1511286"/>
          </a:xfrm>
          <a:custGeom>
            <a:avLst/>
            <a:gdLst/>
            <a:ahLst/>
            <a:cxnLst/>
            <a:rect r="r" b="b" t="t" l="l"/>
            <a:pathLst>
              <a:path h="1511286" w="2062549">
                <a:moveTo>
                  <a:pt x="0" y="0"/>
                </a:moveTo>
                <a:lnTo>
                  <a:pt x="2062550" y="0"/>
                </a:lnTo>
                <a:lnTo>
                  <a:pt x="2062550" y="1511286"/>
                </a:lnTo>
                <a:lnTo>
                  <a:pt x="0" y="15112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206483" y="6147768"/>
            <a:ext cx="2391941" cy="1644460"/>
          </a:xfrm>
          <a:custGeom>
            <a:avLst/>
            <a:gdLst/>
            <a:ahLst/>
            <a:cxnLst/>
            <a:rect r="r" b="b" t="t" l="l"/>
            <a:pathLst>
              <a:path h="1644460" w="2391941">
                <a:moveTo>
                  <a:pt x="0" y="0"/>
                </a:moveTo>
                <a:lnTo>
                  <a:pt x="2391941" y="0"/>
                </a:lnTo>
                <a:lnTo>
                  <a:pt x="2391941" y="1644459"/>
                </a:lnTo>
                <a:lnTo>
                  <a:pt x="0" y="16444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234777" y="779284"/>
            <a:ext cx="7818446" cy="208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0"/>
              </a:lnSpc>
            </a:pPr>
            <a:r>
              <a:rPr lang="en-US" b="true" sz="680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Tujuan &amp; Manfaat Aplikasi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83043" y="4151799"/>
            <a:ext cx="4923741" cy="1327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2"/>
              </a:lnSpc>
            </a:pPr>
            <a:r>
              <a:rPr lang="en-US" sz="25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25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enyediakan sistem rekomenda</a:t>
            </a:r>
            <a:r>
              <a:rPr lang="en-US" sz="25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 olahraga yang personal berbasis AI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83043" y="7808466"/>
            <a:ext cx="5038821" cy="1317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engi</a:t>
            </a: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ntegrasikan rekomendasi olahraga dan pola makan secara terpadu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524060" y="4161304"/>
            <a:ext cx="5412966" cy="1317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</a:t>
            </a: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ningkatkan kesadaran dan kepatuha</a:t>
            </a: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 masyarakat terhadap aktivitas fisik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201787" y="7813566"/>
            <a:ext cx="6057513" cy="1317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Mendukung penc</a:t>
            </a: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apaian Sustainable Development Goals (SDG) 3: Good Health</a:t>
            </a: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and Well-Being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175754" y="6562616"/>
            <a:ext cx="3936491" cy="1317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Mengh</a:t>
            </a: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asilkan prototipe aplikasi fungsional</a:t>
            </a: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berbasis AI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00906" y="-227183"/>
            <a:ext cx="4898446" cy="3918757"/>
          </a:xfrm>
          <a:custGeom>
            <a:avLst/>
            <a:gdLst/>
            <a:ahLst/>
            <a:cxnLst/>
            <a:rect r="r" b="b" t="t" l="l"/>
            <a:pathLst>
              <a:path h="3918757" w="4898446">
                <a:moveTo>
                  <a:pt x="0" y="0"/>
                </a:moveTo>
                <a:lnTo>
                  <a:pt x="4898446" y="0"/>
                </a:lnTo>
                <a:lnTo>
                  <a:pt x="4898446" y="3918757"/>
                </a:lnTo>
                <a:lnTo>
                  <a:pt x="0" y="39187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992912">
            <a:off x="11718709" y="4298893"/>
            <a:ext cx="7179886" cy="5743909"/>
          </a:xfrm>
          <a:custGeom>
            <a:avLst/>
            <a:gdLst/>
            <a:ahLst/>
            <a:cxnLst/>
            <a:rect r="r" b="b" t="t" l="l"/>
            <a:pathLst>
              <a:path h="5743909" w="7179886">
                <a:moveTo>
                  <a:pt x="0" y="0"/>
                </a:moveTo>
                <a:lnTo>
                  <a:pt x="7179885" y="0"/>
                </a:lnTo>
                <a:lnTo>
                  <a:pt x="7179885" y="5743909"/>
                </a:lnTo>
                <a:lnTo>
                  <a:pt x="0" y="57439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992912">
            <a:off x="-2133320" y="4112258"/>
            <a:ext cx="3467610" cy="2774088"/>
          </a:xfrm>
          <a:custGeom>
            <a:avLst/>
            <a:gdLst/>
            <a:ahLst/>
            <a:cxnLst/>
            <a:rect r="r" b="b" t="t" l="l"/>
            <a:pathLst>
              <a:path h="2774088" w="3467610">
                <a:moveTo>
                  <a:pt x="0" y="0"/>
                </a:moveTo>
                <a:lnTo>
                  <a:pt x="3467610" y="0"/>
                </a:lnTo>
                <a:lnTo>
                  <a:pt x="3467610" y="2774088"/>
                </a:lnTo>
                <a:lnTo>
                  <a:pt x="0" y="2774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4765788" y="3771717"/>
            <a:ext cx="282800" cy="282800"/>
          </a:xfrm>
          <a:custGeom>
            <a:avLst/>
            <a:gdLst/>
            <a:ahLst/>
            <a:cxnLst/>
            <a:rect r="r" b="b" t="t" l="l"/>
            <a:pathLst>
              <a:path h="282800" w="282800">
                <a:moveTo>
                  <a:pt x="0" y="0"/>
                </a:moveTo>
                <a:lnTo>
                  <a:pt x="282800" y="0"/>
                </a:lnTo>
                <a:lnTo>
                  <a:pt x="282800" y="282800"/>
                </a:lnTo>
                <a:lnTo>
                  <a:pt x="0" y="282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57805" y="4092217"/>
            <a:ext cx="1525406" cy="1014678"/>
          </a:xfrm>
          <a:custGeom>
            <a:avLst/>
            <a:gdLst/>
            <a:ahLst/>
            <a:cxnLst/>
            <a:rect r="r" b="b" t="t" l="l"/>
            <a:pathLst>
              <a:path h="1014678" w="1525406">
                <a:moveTo>
                  <a:pt x="0" y="0"/>
                </a:moveTo>
                <a:lnTo>
                  <a:pt x="1525405" y="0"/>
                </a:lnTo>
                <a:lnTo>
                  <a:pt x="1525405" y="1014678"/>
                </a:lnTo>
                <a:lnTo>
                  <a:pt x="0" y="1014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129407" r="-178834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68974" y="637954"/>
            <a:ext cx="547234" cy="561527"/>
          </a:xfrm>
          <a:custGeom>
            <a:avLst/>
            <a:gdLst/>
            <a:ahLst/>
            <a:cxnLst/>
            <a:rect r="r" b="b" t="t" l="l"/>
            <a:pathLst>
              <a:path h="561527" w="547234">
                <a:moveTo>
                  <a:pt x="0" y="0"/>
                </a:moveTo>
                <a:lnTo>
                  <a:pt x="547234" y="0"/>
                </a:lnTo>
                <a:lnTo>
                  <a:pt x="547234" y="561527"/>
                </a:lnTo>
                <a:lnTo>
                  <a:pt x="0" y="5615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938114" y="2033435"/>
            <a:ext cx="642371" cy="642371"/>
          </a:xfrm>
          <a:custGeom>
            <a:avLst/>
            <a:gdLst/>
            <a:ahLst/>
            <a:cxnLst/>
            <a:rect r="r" b="b" t="t" l="l"/>
            <a:pathLst>
              <a:path h="642371" w="642371">
                <a:moveTo>
                  <a:pt x="0" y="0"/>
                </a:moveTo>
                <a:lnTo>
                  <a:pt x="642372" y="0"/>
                </a:lnTo>
                <a:lnTo>
                  <a:pt x="642372" y="642371"/>
                </a:lnTo>
                <a:lnTo>
                  <a:pt x="0" y="6423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755700" y="4297653"/>
            <a:ext cx="15767891" cy="2995899"/>
          </a:xfrm>
          <a:custGeom>
            <a:avLst/>
            <a:gdLst/>
            <a:ahLst/>
            <a:cxnLst/>
            <a:rect r="r" b="b" t="t" l="l"/>
            <a:pathLst>
              <a:path h="2995899" w="15767891">
                <a:moveTo>
                  <a:pt x="0" y="0"/>
                </a:moveTo>
                <a:lnTo>
                  <a:pt x="15767891" y="0"/>
                </a:lnTo>
                <a:lnTo>
                  <a:pt x="15767891" y="2995900"/>
                </a:lnTo>
                <a:lnTo>
                  <a:pt x="0" y="29959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856113" y="7456405"/>
            <a:ext cx="6594824" cy="720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Dataset yang digunakan pada FitAI didapat dari Kaggle (Data Sekunder)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54358" y="1675046"/>
            <a:ext cx="4919658" cy="1944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Sumber &amp; Jenis Data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94495" y="7346152"/>
            <a:ext cx="6384472" cy="5881695"/>
          </a:xfrm>
          <a:custGeom>
            <a:avLst/>
            <a:gdLst/>
            <a:ahLst/>
            <a:cxnLst/>
            <a:rect r="r" b="b" t="t" l="l"/>
            <a:pathLst>
              <a:path h="5881695" w="6384472">
                <a:moveTo>
                  <a:pt x="0" y="0"/>
                </a:moveTo>
                <a:lnTo>
                  <a:pt x="6384473" y="0"/>
                </a:lnTo>
                <a:lnTo>
                  <a:pt x="6384473" y="5881696"/>
                </a:lnTo>
                <a:lnTo>
                  <a:pt x="0" y="588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40936" y="6754490"/>
            <a:ext cx="4928627" cy="1837034"/>
          </a:xfrm>
          <a:custGeom>
            <a:avLst/>
            <a:gdLst/>
            <a:ahLst/>
            <a:cxnLst/>
            <a:rect r="r" b="b" t="t" l="l"/>
            <a:pathLst>
              <a:path h="1837034" w="4928627">
                <a:moveTo>
                  <a:pt x="0" y="0"/>
                </a:moveTo>
                <a:lnTo>
                  <a:pt x="4928627" y="0"/>
                </a:lnTo>
                <a:lnTo>
                  <a:pt x="4928627" y="1837034"/>
                </a:lnTo>
                <a:lnTo>
                  <a:pt x="0" y="18370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716865" y="1632331"/>
            <a:ext cx="6384472" cy="5881695"/>
          </a:xfrm>
          <a:custGeom>
            <a:avLst/>
            <a:gdLst/>
            <a:ahLst/>
            <a:cxnLst/>
            <a:rect r="r" b="b" t="t" l="l"/>
            <a:pathLst>
              <a:path h="5881695" w="6384472">
                <a:moveTo>
                  <a:pt x="0" y="0"/>
                </a:moveTo>
                <a:lnTo>
                  <a:pt x="6384472" y="0"/>
                </a:lnTo>
                <a:lnTo>
                  <a:pt x="6384472" y="5881696"/>
                </a:lnTo>
                <a:lnTo>
                  <a:pt x="0" y="588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4161326" y="8988041"/>
            <a:ext cx="1525406" cy="1014678"/>
          </a:xfrm>
          <a:custGeom>
            <a:avLst/>
            <a:gdLst/>
            <a:ahLst/>
            <a:cxnLst/>
            <a:rect r="r" b="b" t="t" l="l"/>
            <a:pathLst>
              <a:path h="1014678" w="1525406">
                <a:moveTo>
                  <a:pt x="0" y="0"/>
                </a:moveTo>
                <a:lnTo>
                  <a:pt x="1525406" y="0"/>
                </a:lnTo>
                <a:lnTo>
                  <a:pt x="1525406" y="1014679"/>
                </a:lnTo>
                <a:lnTo>
                  <a:pt x="0" y="10146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129407" r="-17883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55083" y="7861123"/>
            <a:ext cx="547234" cy="561527"/>
          </a:xfrm>
          <a:custGeom>
            <a:avLst/>
            <a:gdLst/>
            <a:ahLst/>
            <a:cxnLst/>
            <a:rect r="r" b="b" t="t" l="l"/>
            <a:pathLst>
              <a:path h="561527" w="547234">
                <a:moveTo>
                  <a:pt x="0" y="0"/>
                </a:moveTo>
                <a:lnTo>
                  <a:pt x="547234" y="0"/>
                </a:lnTo>
                <a:lnTo>
                  <a:pt x="547234" y="561527"/>
                </a:lnTo>
                <a:lnTo>
                  <a:pt x="0" y="5615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5724912" y="2077883"/>
            <a:ext cx="642371" cy="642371"/>
          </a:xfrm>
          <a:custGeom>
            <a:avLst/>
            <a:gdLst/>
            <a:ahLst/>
            <a:cxnLst/>
            <a:rect r="r" b="b" t="t" l="l"/>
            <a:pathLst>
              <a:path h="642371" w="642371">
                <a:moveTo>
                  <a:pt x="0" y="0"/>
                </a:moveTo>
                <a:lnTo>
                  <a:pt x="642371" y="0"/>
                </a:lnTo>
                <a:lnTo>
                  <a:pt x="642371" y="642371"/>
                </a:lnTo>
                <a:lnTo>
                  <a:pt x="0" y="6423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88073" y="172056"/>
            <a:ext cx="4751367" cy="8022337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88899">
            <a:off x="3048986" y="894397"/>
            <a:ext cx="6122943" cy="7345532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8676221" y="2014769"/>
            <a:ext cx="5331369" cy="194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Cara Kerja Sistem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638121" y="4072001"/>
            <a:ext cx="6332508" cy="389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Sistem m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emberikan rekomendasi workout berdasarkan data fisik dan kebiasaan latihan </a:t>
            </a:r>
          </a:p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Sistem terdiri dari model AI (backend) dan interface aplikasi (frontend)</a:t>
            </a:r>
          </a:p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 AI bertugas melakukan prediksi jenis workout, sedangkan aplikasi menampilkan hasil rekomendasi </a:t>
            </a:r>
          </a:p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Seluruh proses berjalan secara otomatis setelah pengguna memasukkan data dan menekan tombol generate</a:t>
            </a:r>
          </a:p>
          <a:p>
            <a:pPr algn="l">
              <a:lnSpc>
                <a:spcPts val="2800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46015" y="4538314"/>
            <a:ext cx="5315777" cy="5544487"/>
          </a:xfrm>
          <a:custGeom>
            <a:avLst/>
            <a:gdLst/>
            <a:ahLst/>
            <a:cxnLst/>
            <a:rect r="r" b="b" t="t" l="l"/>
            <a:pathLst>
              <a:path h="5544487" w="5315777">
                <a:moveTo>
                  <a:pt x="0" y="0"/>
                </a:moveTo>
                <a:lnTo>
                  <a:pt x="5315777" y="0"/>
                </a:lnTo>
                <a:lnTo>
                  <a:pt x="5315777" y="5544488"/>
                </a:lnTo>
                <a:lnTo>
                  <a:pt x="0" y="55444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609591">
            <a:off x="-86623" y="-2800306"/>
            <a:ext cx="5810600" cy="6060600"/>
          </a:xfrm>
          <a:custGeom>
            <a:avLst/>
            <a:gdLst/>
            <a:ahLst/>
            <a:cxnLst/>
            <a:rect r="r" b="b" t="t" l="l"/>
            <a:pathLst>
              <a:path h="6060600" w="5810600">
                <a:moveTo>
                  <a:pt x="0" y="0"/>
                </a:moveTo>
                <a:lnTo>
                  <a:pt x="5810600" y="0"/>
                </a:lnTo>
                <a:lnTo>
                  <a:pt x="5810600" y="6060600"/>
                </a:lnTo>
                <a:lnTo>
                  <a:pt x="0" y="6060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2432228" y="1915552"/>
            <a:ext cx="6285914" cy="5994546"/>
            <a:chOff x="0" y="0"/>
            <a:chExt cx="6685280" cy="6375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00" y="12700"/>
              <a:ext cx="665988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659880">
                  <a:moveTo>
                    <a:pt x="6659880" y="0"/>
                  </a:moveTo>
                  <a:cubicBezTo>
                    <a:pt x="6659880" y="0"/>
                    <a:pt x="5168900" y="0"/>
                    <a:pt x="3329940" y="0"/>
                  </a:cubicBezTo>
                  <a:cubicBezTo>
                    <a:pt x="1490980" y="0"/>
                    <a:pt x="0" y="0"/>
                    <a:pt x="0" y="0"/>
                  </a:cubicBezTo>
                  <a:cubicBezTo>
                    <a:pt x="0" y="1337310"/>
                    <a:pt x="788670" y="2490470"/>
                    <a:pt x="1925320" y="3020060"/>
                  </a:cubicBezTo>
                  <a:cubicBezTo>
                    <a:pt x="787400" y="3020060"/>
                    <a:pt x="0" y="3020060"/>
                    <a:pt x="0" y="3020060"/>
                  </a:cubicBezTo>
                  <a:cubicBezTo>
                    <a:pt x="0" y="4859020"/>
                    <a:pt x="1490980" y="6350000"/>
                    <a:pt x="3329940" y="6350000"/>
                  </a:cubicBezTo>
                  <a:cubicBezTo>
                    <a:pt x="5168900" y="6350000"/>
                    <a:pt x="6659880" y="4859020"/>
                    <a:pt x="6659880" y="3020060"/>
                  </a:cubicBezTo>
                  <a:cubicBezTo>
                    <a:pt x="6659880" y="3020060"/>
                    <a:pt x="5871210" y="3020060"/>
                    <a:pt x="4734560" y="3020060"/>
                  </a:cubicBezTo>
                  <a:cubicBezTo>
                    <a:pt x="5871210" y="2490470"/>
                    <a:pt x="6659880" y="1337310"/>
                    <a:pt x="665988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73147" r="0" b="-13305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85280" cy="6375400"/>
            </a:xfrm>
            <a:custGeom>
              <a:avLst/>
              <a:gdLst/>
              <a:ahLst/>
              <a:cxnLst/>
              <a:rect r="r" b="b" t="t" l="l"/>
              <a:pathLst>
                <a:path h="6375400" w="6685280">
                  <a:moveTo>
                    <a:pt x="3342640" y="6375400"/>
                  </a:moveTo>
                  <a:cubicBezTo>
                    <a:pt x="2449830" y="6375400"/>
                    <a:pt x="1610360" y="6027420"/>
                    <a:pt x="979170" y="5396230"/>
                  </a:cubicBezTo>
                  <a:cubicBezTo>
                    <a:pt x="347980" y="4765040"/>
                    <a:pt x="0" y="3925570"/>
                    <a:pt x="0" y="3032760"/>
                  </a:cubicBezTo>
                  <a:lnTo>
                    <a:pt x="0" y="3020060"/>
                  </a:lnTo>
                  <a:lnTo>
                    <a:pt x="1882140" y="3020060"/>
                  </a:lnTo>
                  <a:cubicBezTo>
                    <a:pt x="1334770" y="2753360"/>
                    <a:pt x="871220" y="2344420"/>
                    <a:pt x="538480" y="1832610"/>
                  </a:cubicBezTo>
                  <a:cubicBezTo>
                    <a:pt x="186690" y="1290320"/>
                    <a:pt x="0" y="661670"/>
                    <a:pt x="0" y="12700"/>
                  </a:cubicBezTo>
                  <a:lnTo>
                    <a:pt x="0" y="0"/>
                  </a:lnTo>
                  <a:lnTo>
                    <a:pt x="6685280" y="0"/>
                  </a:lnTo>
                  <a:lnTo>
                    <a:pt x="6685280" y="12700"/>
                  </a:lnTo>
                  <a:cubicBezTo>
                    <a:pt x="6685280" y="661670"/>
                    <a:pt x="6498590" y="1290320"/>
                    <a:pt x="6146800" y="1832610"/>
                  </a:cubicBezTo>
                  <a:cubicBezTo>
                    <a:pt x="5814060" y="2344420"/>
                    <a:pt x="5350510" y="2754630"/>
                    <a:pt x="4803140" y="3020060"/>
                  </a:cubicBezTo>
                  <a:lnTo>
                    <a:pt x="6685280" y="3020060"/>
                  </a:lnTo>
                  <a:lnTo>
                    <a:pt x="6685280" y="3032760"/>
                  </a:lnTo>
                  <a:cubicBezTo>
                    <a:pt x="6685280" y="3925570"/>
                    <a:pt x="6337300" y="4765040"/>
                    <a:pt x="5706110" y="5396230"/>
                  </a:cubicBezTo>
                  <a:cubicBezTo>
                    <a:pt x="5074920" y="6027420"/>
                    <a:pt x="4235450" y="6375400"/>
                    <a:pt x="3342640" y="6375400"/>
                  </a:cubicBezTo>
                  <a:close/>
                  <a:moveTo>
                    <a:pt x="25400" y="3045460"/>
                  </a:moveTo>
                  <a:cubicBezTo>
                    <a:pt x="29210" y="3926840"/>
                    <a:pt x="373380" y="4754880"/>
                    <a:pt x="996950" y="5378450"/>
                  </a:cubicBezTo>
                  <a:cubicBezTo>
                    <a:pt x="1623060" y="6004560"/>
                    <a:pt x="2456180" y="6350000"/>
                    <a:pt x="3342640" y="6350000"/>
                  </a:cubicBezTo>
                  <a:cubicBezTo>
                    <a:pt x="4229100" y="6350000"/>
                    <a:pt x="5062220" y="6004560"/>
                    <a:pt x="5688330" y="5378450"/>
                  </a:cubicBezTo>
                  <a:cubicBezTo>
                    <a:pt x="6311900" y="4754880"/>
                    <a:pt x="6656070" y="3926840"/>
                    <a:pt x="6659880" y="3045460"/>
                  </a:cubicBezTo>
                  <a:lnTo>
                    <a:pt x="4690110" y="3045460"/>
                  </a:lnTo>
                  <a:lnTo>
                    <a:pt x="4742180" y="3021330"/>
                  </a:lnTo>
                  <a:cubicBezTo>
                    <a:pt x="5307330" y="2758440"/>
                    <a:pt x="5786120" y="2341880"/>
                    <a:pt x="6126480" y="1818640"/>
                  </a:cubicBezTo>
                  <a:cubicBezTo>
                    <a:pt x="6473190" y="1285240"/>
                    <a:pt x="6658610" y="665480"/>
                    <a:pt x="6661150" y="25400"/>
                  </a:cubicBezTo>
                  <a:lnTo>
                    <a:pt x="25400" y="25400"/>
                  </a:lnTo>
                  <a:cubicBezTo>
                    <a:pt x="27940" y="665480"/>
                    <a:pt x="212090" y="1285240"/>
                    <a:pt x="560070" y="1818640"/>
                  </a:cubicBezTo>
                  <a:cubicBezTo>
                    <a:pt x="900430" y="2341880"/>
                    <a:pt x="1379220" y="2758440"/>
                    <a:pt x="1944370" y="3021330"/>
                  </a:cubicBezTo>
                  <a:lnTo>
                    <a:pt x="1996440" y="3045460"/>
                  </a:lnTo>
                  <a:lnTo>
                    <a:pt x="25400" y="3045460"/>
                  </a:lnTo>
                  <a:close/>
                </a:path>
              </a:pathLst>
            </a:custGeom>
            <a:solidFill>
              <a:srgbClr val="FF5B0A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499119" y="945346"/>
            <a:ext cx="644881" cy="64488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B0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32732" lIns="32732" bIns="32732" rIns="32732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666323" y="1112550"/>
            <a:ext cx="310473" cy="310473"/>
          </a:xfrm>
          <a:custGeom>
            <a:avLst/>
            <a:gdLst/>
            <a:ahLst/>
            <a:cxnLst/>
            <a:rect r="r" b="b" t="t" l="l"/>
            <a:pathLst>
              <a:path h="310473" w="310473">
                <a:moveTo>
                  <a:pt x="0" y="0"/>
                </a:moveTo>
                <a:lnTo>
                  <a:pt x="310473" y="0"/>
                </a:lnTo>
                <a:lnTo>
                  <a:pt x="310473" y="310473"/>
                </a:lnTo>
                <a:lnTo>
                  <a:pt x="0" y="310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479260" y="7932983"/>
            <a:ext cx="1525406" cy="1014678"/>
          </a:xfrm>
          <a:custGeom>
            <a:avLst/>
            <a:gdLst/>
            <a:ahLst/>
            <a:cxnLst/>
            <a:rect r="r" b="b" t="t" l="l"/>
            <a:pathLst>
              <a:path h="1014678" w="1525406">
                <a:moveTo>
                  <a:pt x="0" y="0"/>
                </a:moveTo>
                <a:lnTo>
                  <a:pt x="1525406" y="0"/>
                </a:lnTo>
                <a:lnTo>
                  <a:pt x="1525406" y="1014678"/>
                </a:lnTo>
                <a:lnTo>
                  <a:pt x="0" y="10146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29407" r="-178834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731049" y="1028700"/>
            <a:ext cx="547234" cy="561527"/>
          </a:xfrm>
          <a:custGeom>
            <a:avLst/>
            <a:gdLst/>
            <a:ahLst/>
            <a:cxnLst/>
            <a:rect r="r" b="b" t="t" l="l"/>
            <a:pathLst>
              <a:path h="561527" w="547234">
                <a:moveTo>
                  <a:pt x="0" y="0"/>
                </a:moveTo>
                <a:lnTo>
                  <a:pt x="547234" y="0"/>
                </a:lnTo>
                <a:lnTo>
                  <a:pt x="547234" y="561527"/>
                </a:lnTo>
                <a:lnTo>
                  <a:pt x="0" y="5615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789857" y="7611797"/>
            <a:ext cx="642371" cy="642371"/>
          </a:xfrm>
          <a:custGeom>
            <a:avLst/>
            <a:gdLst/>
            <a:ahLst/>
            <a:cxnLst/>
            <a:rect r="r" b="b" t="t" l="l"/>
            <a:pathLst>
              <a:path h="642371" w="642371">
                <a:moveTo>
                  <a:pt x="0" y="0"/>
                </a:moveTo>
                <a:lnTo>
                  <a:pt x="642371" y="0"/>
                </a:lnTo>
                <a:lnTo>
                  <a:pt x="642371" y="642371"/>
                </a:lnTo>
                <a:lnTo>
                  <a:pt x="0" y="6423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10020996" y="4059947"/>
            <a:ext cx="6257287" cy="354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2" indent="-215901" lvl="1">
              <a:lnSpc>
                <a:spcPts val="2800"/>
              </a:lnSpc>
              <a:buAutoNum type="arabicPeriod" startAt="1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engguna menginput data fisik dan kebiasaan latihan</a:t>
            </a:r>
          </a:p>
          <a:p>
            <a:pPr algn="l" marL="431802" indent="-215901" lvl="1">
              <a:lnSpc>
                <a:spcPts val="2800"/>
              </a:lnSpc>
              <a:buAutoNum type="arabicPeriod" startAt="1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diproses dan disesuaikan dengan format model</a:t>
            </a:r>
          </a:p>
          <a:p>
            <a:pPr algn="l" marL="431802" indent="-215901" lvl="1">
              <a:lnSpc>
                <a:spcPts val="2800"/>
              </a:lnSpc>
              <a:buAutoNum type="arabicPeriod" startAt="1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 AI memprediksi jenis workout yang sesuai</a:t>
            </a:r>
          </a:p>
          <a:p>
            <a:pPr algn="l" marL="431802" indent="-215901" lvl="1">
              <a:lnSpc>
                <a:spcPts val="2800"/>
              </a:lnSpc>
              <a:buAutoNum type="arabicPeriod" startAt="1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Sistem menambahkan rekomendasi pendukung</a:t>
            </a:r>
          </a:p>
          <a:p>
            <a:pPr algn="l" marL="431802" indent="-215901" lvl="1">
              <a:lnSpc>
                <a:spcPts val="2800"/>
              </a:lnSpc>
              <a:buAutoNum type="arabicPeriod" startAt="1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Hasil ditampilkan ke pengguna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0020996" y="1858402"/>
            <a:ext cx="6580374" cy="194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Alu</a:t>
            </a:r>
            <a:r>
              <a:rPr lang="en-US" sz="6800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r Kerja Sistem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126593">
            <a:off x="-2111381" y="6156361"/>
            <a:ext cx="6280163" cy="6108886"/>
          </a:xfrm>
          <a:custGeom>
            <a:avLst/>
            <a:gdLst/>
            <a:ahLst/>
            <a:cxnLst/>
            <a:rect r="r" b="b" t="t" l="l"/>
            <a:pathLst>
              <a:path h="6108886" w="6280163">
                <a:moveTo>
                  <a:pt x="0" y="0"/>
                </a:moveTo>
                <a:lnTo>
                  <a:pt x="6280162" y="0"/>
                </a:lnTo>
                <a:lnTo>
                  <a:pt x="6280162" y="6108886"/>
                </a:lnTo>
                <a:lnTo>
                  <a:pt x="0" y="61088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126593">
            <a:off x="11585573" y="-4625981"/>
            <a:ext cx="6280163" cy="6108886"/>
          </a:xfrm>
          <a:custGeom>
            <a:avLst/>
            <a:gdLst/>
            <a:ahLst/>
            <a:cxnLst/>
            <a:rect r="r" b="b" t="t" l="l"/>
            <a:pathLst>
              <a:path h="6108886" w="6280163">
                <a:moveTo>
                  <a:pt x="0" y="0"/>
                </a:moveTo>
                <a:lnTo>
                  <a:pt x="6280163" y="0"/>
                </a:lnTo>
                <a:lnTo>
                  <a:pt x="6280163" y="6108886"/>
                </a:lnTo>
                <a:lnTo>
                  <a:pt x="0" y="61088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864285" y="742950"/>
            <a:ext cx="3860004" cy="1143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0"/>
              </a:lnSpc>
            </a:pPr>
            <a:r>
              <a:rPr lang="en-US" sz="6800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Logika AI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703110" y="7855073"/>
            <a:ext cx="1525406" cy="1014678"/>
          </a:xfrm>
          <a:custGeom>
            <a:avLst/>
            <a:gdLst/>
            <a:ahLst/>
            <a:cxnLst/>
            <a:rect r="r" b="b" t="t" l="l"/>
            <a:pathLst>
              <a:path h="1014678" w="1525406">
                <a:moveTo>
                  <a:pt x="0" y="0"/>
                </a:moveTo>
                <a:lnTo>
                  <a:pt x="1525405" y="0"/>
                </a:lnTo>
                <a:lnTo>
                  <a:pt x="1525405" y="1014678"/>
                </a:lnTo>
                <a:lnTo>
                  <a:pt x="0" y="10146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129407" r="-178834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57250" y="2469498"/>
            <a:ext cx="821282" cy="82128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B0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70191" y="2682439"/>
            <a:ext cx="395400" cy="395400"/>
          </a:xfrm>
          <a:custGeom>
            <a:avLst/>
            <a:gdLst/>
            <a:ahLst/>
            <a:cxnLst/>
            <a:rect r="r" b="b" t="t" l="l"/>
            <a:pathLst>
              <a:path h="395400" w="395400">
                <a:moveTo>
                  <a:pt x="0" y="0"/>
                </a:moveTo>
                <a:lnTo>
                  <a:pt x="395400" y="0"/>
                </a:lnTo>
                <a:lnTo>
                  <a:pt x="395400" y="395400"/>
                </a:lnTo>
                <a:lnTo>
                  <a:pt x="0" y="395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73810" y="2596979"/>
            <a:ext cx="3552374" cy="424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3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Input</a:t>
            </a:r>
            <a:r>
              <a:rPr lang="en-US" b="true" sz="23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Data Pengguna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98447" y="3257673"/>
            <a:ext cx="3552374" cy="459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Sistem menerima data d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ari pengguna: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Usia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Jenis kelamin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Berat badan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Tinggi badan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Durasi latihan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Kalori terbakar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rekuensi latihan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Tingkat pengalaman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menjadi ciri (fitur) untuk menentukan jenis workout.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2418280" y="2450713"/>
            <a:ext cx="821282" cy="821282"/>
            <a:chOff x="0" y="0"/>
            <a:chExt cx="1095043" cy="1095043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095043" cy="1095043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5B0A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39"/>
                  </a:lnSpc>
                </a:pPr>
              </a:p>
            </p:txBody>
          </p:sp>
        </p:grpSp>
        <p:sp>
          <p:nvSpPr>
            <p:cNvPr name="Freeform 17" id="17"/>
            <p:cNvSpPr/>
            <p:nvPr/>
          </p:nvSpPr>
          <p:spPr>
            <a:xfrm flipH="false" flipV="false" rot="0">
              <a:off x="283922" y="283922"/>
              <a:ext cx="527200" cy="527200"/>
            </a:xfrm>
            <a:custGeom>
              <a:avLst/>
              <a:gdLst/>
              <a:ahLst/>
              <a:cxnLst/>
              <a:rect r="r" b="b" t="t" l="l"/>
              <a:pathLst>
                <a:path h="527200" w="527200">
                  <a:moveTo>
                    <a:pt x="0" y="0"/>
                  </a:moveTo>
                  <a:lnTo>
                    <a:pt x="527199" y="0"/>
                  </a:lnTo>
                  <a:lnTo>
                    <a:pt x="527199" y="527199"/>
                  </a:lnTo>
                  <a:lnTo>
                    <a:pt x="0" y="527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2781297" y="2406015"/>
            <a:ext cx="3816658" cy="844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b="true" sz="24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Model</a:t>
            </a:r>
            <a:r>
              <a:rPr lang="en-US" b="true" sz="24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AI:</a:t>
            </a:r>
            <a:r>
              <a:rPr lang="en-US" b="true" sz="24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K-Nearest Neighbors (KNN)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913439" y="3647933"/>
            <a:ext cx="3552374" cy="3540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 men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ggunakan algorit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 KNN untuk melakukan prediksi.</a:t>
            </a:r>
          </a:p>
          <a:p>
            <a:pPr algn="r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Prinsip utama: 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Pengguna dengan karakteristik mirip cenderung cocok dengan jenis workout yang sama.</a:t>
            </a:r>
          </a:p>
          <a:p>
            <a:pPr algn="r">
              <a:lnSpc>
                <a:spcPts val="2800"/>
              </a:lnSpc>
            </a:pPr>
          </a:p>
        </p:txBody>
      </p:sp>
      <p:grpSp>
        <p:nvGrpSpPr>
          <p:cNvPr name="Group 20" id="20"/>
          <p:cNvGrpSpPr/>
          <p:nvPr/>
        </p:nvGrpSpPr>
        <p:grpSpPr>
          <a:xfrm rot="0">
            <a:off x="6166252" y="2450713"/>
            <a:ext cx="5439289" cy="5404360"/>
            <a:chOff x="0" y="0"/>
            <a:chExt cx="7252386" cy="7205813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194490" y="0"/>
              <a:ext cx="1095043" cy="1095043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5B0A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39"/>
                  </a:lnSpc>
                </a:pPr>
              </a:p>
            </p:txBody>
          </p:sp>
        </p:grpSp>
        <p:sp>
          <p:nvSpPr>
            <p:cNvPr name="Freeform 24" id="24"/>
            <p:cNvSpPr/>
            <p:nvPr/>
          </p:nvSpPr>
          <p:spPr>
            <a:xfrm flipH="false" flipV="false" rot="0">
              <a:off x="478412" y="283922"/>
              <a:ext cx="527200" cy="527200"/>
            </a:xfrm>
            <a:custGeom>
              <a:avLst/>
              <a:gdLst/>
              <a:ahLst/>
              <a:cxnLst/>
              <a:rect r="r" b="b" t="t" l="l"/>
              <a:pathLst>
                <a:path h="527200" w="527200">
                  <a:moveTo>
                    <a:pt x="0" y="0"/>
                  </a:moveTo>
                  <a:lnTo>
                    <a:pt x="527200" y="0"/>
                  </a:lnTo>
                  <a:lnTo>
                    <a:pt x="527200" y="527199"/>
                  </a:lnTo>
                  <a:lnTo>
                    <a:pt x="0" y="527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1582753" y="279763"/>
              <a:ext cx="4736499" cy="5442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b="true" sz="23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Pra-pemrosesa</a:t>
              </a:r>
              <a:r>
                <a:rPr lang="en-US" b="true" sz="23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n</a:t>
              </a:r>
              <a:r>
                <a:rPr lang="en-US" b="true" sz="23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Data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1567718"/>
              <a:ext cx="7252386" cy="56380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StandardScaler: Mengubah angka-angka seperti Berat (misal 60-90 kg) dan Tinggi (1.5-1.9 m) agar memiliki skala yang sama. Tanpa ini, KNN akan "bias" dan menganggap Berat Badan lebih penting daripada Tinggi Badan hanya karena angkanya lebih besar.</a:t>
              </a:r>
            </a:p>
            <a:p>
              <a:pPr algn="ctr">
                <a:lnSpc>
                  <a:spcPts val="2800"/>
                </a:lnSpc>
              </a:pP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OneHotEncoder: Mengubah data teks (seperti Gender 'Male'/'Female') menjadi angka (0 dan 1) agar bisa dihitung jarak matematisnya oleh komputer.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126593">
            <a:off x="-2111381" y="6156361"/>
            <a:ext cx="6280163" cy="6108886"/>
          </a:xfrm>
          <a:custGeom>
            <a:avLst/>
            <a:gdLst/>
            <a:ahLst/>
            <a:cxnLst/>
            <a:rect r="r" b="b" t="t" l="l"/>
            <a:pathLst>
              <a:path h="6108886" w="6280163">
                <a:moveTo>
                  <a:pt x="0" y="0"/>
                </a:moveTo>
                <a:lnTo>
                  <a:pt x="6280162" y="0"/>
                </a:lnTo>
                <a:lnTo>
                  <a:pt x="6280162" y="6108886"/>
                </a:lnTo>
                <a:lnTo>
                  <a:pt x="0" y="61088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126593">
            <a:off x="11585573" y="-4625981"/>
            <a:ext cx="6280163" cy="6108886"/>
          </a:xfrm>
          <a:custGeom>
            <a:avLst/>
            <a:gdLst/>
            <a:ahLst/>
            <a:cxnLst/>
            <a:rect r="r" b="b" t="t" l="l"/>
            <a:pathLst>
              <a:path h="6108886" w="6280163">
                <a:moveTo>
                  <a:pt x="0" y="0"/>
                </a:moveTo>
                <a:lnTo>
                  <a:pt x="6280163" y="0"/>
                </a:lnTo>
                <a:lnTo>
                  <a:pt x="6280163" y="6108886"/>
                </a:lnTo>
                <a:lnTo>
                  <a:pt x="0" y="61088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-503880" y="8169398"/>
            <a:ext cx="16230600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520385" y="7347734"/>
            <a:ext cx="1525406" cy="1014678"/>
          </a:xfrm>
          <a:custGeom>
            <a:avLst/>
            <a:gdLst/>
            <a:ahLst/>
            <a:cxnLst/>
            <a:rect r="r" b="b" t="t" l="l"/>
            <a:pathLst>
              <a:path h="1014678" w="1525406">
                <a:moveTo>
                  <a:pt x="0" y="0"/>
                </a:moveTo>
                <a:lnTo>
                  <a:pt x="1525406" y="0"/>
                </a:lnTo>
                <a:lnTo>
                  <a:pt x="1525406" y="1014678"/>
                </a:lnTo>
                <a:lnTo>
                  <a:pt x="0" y="10146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129407" r="-178834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57250" y="2469498"/>
            <a:ext cx="4593571" cy="5385574"/>
            <a:chOff x="0" y="0"/>
            <a:chExt cx="6124761" cy="718076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095043" cy="1095043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5B0A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39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283922" y="283922"/>
              <a:ext cx="527200" cy="527200"/>
            </a:xfrm>
            <a:custGeom>
              <a:avLst/>
              <a:gdLst/>
              <a:ahLst/>
              <a:cxnLst/>
              <a:rect r="r" b="b" t="t" l="l"/>
              <a:pathLst>
                <a:path h="527200" w="527200">
                  <a:moveTo>
                    <a:pt x="0" y="0"/>
                  </a:moveTo>
                  <a:lnTo>
                    <a:pt x="527199" y="0"/>
                  </a:lnTo>
                  <a:lnTo>
                    <a:pt x="527199" y="527199"/>
                  </a:lnTo>
                  <a:lnTo>
                    <a:pt x="0" y="527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388263" y="279763"/>
              <a:ext cx="4736499" cy="4688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b="true" sz="20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Proses</a:t>
              </a:r>
              <a:r>
                <a:rPr lang="en-US" b="true" sz="20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Prediksi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388263" y="1073124"/>
              <a:ext cx="4736499" cy="6107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Data </a:t>
              </a: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pengguna dibandingkan dengan data historis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Model menghitung jarak antar data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</a:t>
              </a: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istem menentukan Wor</a:t>
              </a: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kout Type paling sesuai</a:t>
              </a:r>
            </a:p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Hasil prediksi: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Jenis workout (misalnya: Strength, Cardio, Yoga, HIIT)</a:t>
              </a:r>
            </a:p>
            <a:p>
              <a:pPr algn="l">
                <a:lnSpc>
                  <a:spcPts val="28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570223" y="2450713"/>
            <a:ext cx="821282" cy="82128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B0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6783164" y="2663654"/>
            <a:ext cx="395400" cy="395400"/>
          </a:xfrm>
          <a:custGeom>
            <a:avLst/>
            <a:gdLst/>
            <a:ahLst/>
            <a:cxnLst/>
            <a:rect r="r" b="b" t="t" l="l"/>
            <a:pathLst>
              <a:path h="395400" w="395400">
                <a:moveTo>
                  <a:pt x="0" y="0"/>
                </a:moveTo>
                <a:lnTo>
                  <a:pt x="395400" y="0"/>
                </a:lnTo>
                <a:lnTo>
                  <a:pt x="395400" y="395400"/>
                </a:lnTo>
                <a:lnTo>
                  <a:pt x="0" y="395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524980" y="-457345"/>
            <a:ext cx="6763020" cy="11201690"/>
          </a:xfrm>
          <a:custGeom>
            <a:avLst/>
            <a:gdLst/>
            <a:ahLst/>
            <a:cxnLst/>
            <a:rect r="r" b="b" t="t" l="l"/>
            <a:pathLst>
              <a:path h="11201690" w="6763020">
                <a:moveTo>
                  <a:pt x="0" y="0"/>
                </a:moveTo>
                <a:lnTo>
                  <a:pt x="6763020" y="0"/>
                </a:lnTo>
                <a:lnTo>
                  <a:pt x="6763020" y="11201690"/>
                </a:lnTo>
                <a:lnTo>
                  <a:pt x="0" y="112016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864285" y="742950"/>
            <a:ext cx="3860004" cy="1143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0"/>
              </a:lnSpc>
            </a:pPr>
            <a:r>
              <a:rPr lang="en-US" sz="6800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Logika AI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611420" y="2643866"/>
            <a:ext cx="3552374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Output ke Penggu</a:t>
            </a: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</a:t>
            </a: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611420" y="3205320"/>
            <a:ext cx="3552374" cy="283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Hasil prediksi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ditampilkan dalam aplikasi berupa: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Rekomendasi jenis workou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Inf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orm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asi pendukung (frekuensi &amp; estimasi kalori)</a:t>
            </a:r>
          </a:p>
          <a:p>
            <a:pPr algn="l">
              <a:lnSpc>
                <a:spcPts val="280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DAG7xAvWoKw</dc:identifier>
  <dcterms:modified xsi:type="dcterms:W3CDTF">2011-08-01T06:04:30Z</dcterms:modified>
  <cp:revision>1</cp:revision>
  <dc:title>Black and Pink Modern Social Media Management Pitch Deck Presentation</dc:title>
</cp:coreProperties>
</file>